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65" r:id="rId2"/>
    <p:sldId id="540" r:id="rId3"/>
    <p:sldId id="396" r:id="rId4"/>
    <p:sldId id="366" r:id="rId5"/>
    <p:sldId id="402" r:id="rId6"/>
    <p:sldId id="397" r:id="rId7"/>
    <p:sldId id="398" r:id="rId8"/>
    <p:sldId id="370" r:id="rId9"/>
    <p:sldId id="380" r:id="rId10"/>
    <p:sldId id="376" r:id="rId11"/>
    <p:sldId id="372" r:id="rId12"/>
    <p:sldId id="527" r:id="rId13"/>
    <p:sldId id="528" r:id="rId14"/>
    <p:sldId id="531" r:id="rId15"/>
    <p:sldId id="320" r:id="rId16"/>
    <p:sldId id="394" r:id="rId17"/>
    <p:sldId id="392" r:id="rId18"/>
    <p:sldId id="384" r:id="rId19"/>
    <p:sldId id="535" r:id="rId20"/>
    <p:sldId id="393" r:id="rId21"/>
    <p:sldId id="534" r:id="rId22"/>
    <p:sldId id="541" r:id="rId23"/>
    <p:sldId id="532" r:id="rId24"/>
    <p:sldId id="539" r:id="rId25"/>
    <p:sldId id="537" r:id="rId26"/>
    <p:sldId id="542" r:id="rId27"/>
  </p:sldIdLst>
  <p:sldSz cx="12192000" cy="6858000"/>
  <p:notesSz cx="6858000" cy="9144000"/>
  <p:defaultTextStyle>
    <a:defPPr>
      <a:defRPr lang="es-UY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Álvaro Suárez" initials="AS" lastIdx="1" clrIdx="0">
    <p:extLst>
      <p:ext uri="{19B8F6BF-5375-455C-9EA6-DF929625EA0E}">
        <p15:presenceInfo xmlns:p15="http://schemas.microsoft.com/office/powerpoint/2012/main" userId="Álvaro Suár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74" autoAdjust="0"/>
    <p:restoredTop sz="86715" autoAdjust="0"/>
  </p:normalViewPr>
  <p:slideViewPr>
    <p:cSldViewPr snapToGrid="0">
      <p:cViewPr varScale="1">
        <p:scale>
          <a:sx n="63" d="100"/>
          <a:sy n="63" d="100"/>
        </p:scale>
        <p:origin x="70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19C718-7F01-49A0-9355-D8C10B504483}" type="datetimeFigureOut">
              <a:rPr lang="es-UY"/>
              <a:pPr>
                <a:defRPr/>
              </a:pPr>
              <a:t>16/7/2020</a:t>
            </a:fld>
            <a:endParaRPr lang="es-U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UY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UY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E72FCFE-0BE4-48DA-BC1D-5DE1847F19A0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119486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99E31F-8409-4113-B343-6F2841765503}" type="slidenum">
              <a:rPr lang="es-UY" smtClean="0"/>
              <a:pPr>
                <a:defRPr/>
              </a:pPr>
              <a:t>1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67499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72FCFE-0BE4-48DA-BC1D-5DE1847F19A0}" type="slidenum">
              <a:rPr lang="es-UY" smtClean="0"/>
              <a:pPr>
                <a:defRPr/>
              </a:pPr>
              <a:t>16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08640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8071-1A6F-48B0-B1C0-193AEE926086}" type="slidenum">
              <a:rPr lang="es-ES" smtClean="0"/>
              <a:pPr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3407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72FCFE-0BE4-48DA-BC1D-5DE1847F19A0}" type="slidenum">
              <a:rPr lang="es-UY" smtClean="0"/>
              <a:pPr>
                <a:defRPr/>
              </a:pPr>
              <a:t>21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624557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72FCFE-0BE4-48DA-BC1D-5DE1847F19A0}" type="slidenum">
              <a:rPr lang="es-UY" smtClean="0"/>
              <a:pPr>
                <a:defRPr/>
              </a:pPr>
              <a:t>23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681968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dirty="0"/>
              <a:t>Estructura jerárquica</a:t>
            </a:r>
          </a:p>
          <a:p>
            <a:r>
              <a:rPr lang="es-UY" dirty="0"/>
              <a:t>No es lo que parece, </a:t>
            </a:r>
            <a:r>
              <a:rPr lang="es-UY" dirty="0" err="1"/>
              <a:t>Froz</a:t>
            </a:r>
            <a:r>
              <a:rPr lang="es-UY" dirty="0"/>
              <a:t>.</a:t>
            </a:r>
          </a:p>
          <a:p>
            <a:r>
              <a:rPr lang="es-UY" dirty="0"/>
              <a:t>Perspectivas.</a:t>
            </a:r>
          </a:p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72FCFE-0BE4-48DA-BC1D-5DE1847F19A0}" type="slidenum">
              <a:rPr lang="es-UY" smtClean="0"/>
              <a:pPr>
                <a:defRPr/>
              </a:pPr>
              <a:t>24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681968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72FCFE-0BE4-48DA-BC1D-5DE1847F19A0}" type="slidenum">
              <a:rPr lang="es-UY" smtClean="0"/>
              <a:pPr>
                <a:defRPr/>
              </a:pPr>
              <a:t>25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681968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01A19-3EEE-4DE0-986E-D558F8C2999F}" type="slidenum">
              <a:rPr lang="es-UY" smtClean="0"/>
              <a:pPr>
                <a:defRPr/>
              </a:pPr>
              <a:t>26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055031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72FCFE-0BE4-48DA-BC1D-5DE1847F19A0}" type="slidenum">
              <a:rPr lang="es-UY" smtClean="0"/>
              <a:pPr>
                <a:defRPr/>
              </a:pPr>
              <a:t>5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37499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72FCFE-0BE4-48DA-BC1D-5DE1847F19A0}" type="slidenum">
              <a:rPr lang="es-UY" smtClean="0"/>
              <a:pPr>
                <a:defRPr/>
              </a:pPr>
              <a:t>7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9728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8071-1A6F-48B0-B1C0-193AEE926086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017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8071-1A6F-48B0-B1C0-193AEE926086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7983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8071-1A6F-48B0-B1C0-193AEE926086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3789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8071-1A6F-48B0-B1C0-193AEE926086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4179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8071-1A6F-48B0-B1C0-193AEE926086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0164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8071-1A6F-48B0-B1C0-193AEE926086}" type="slidenum">
              <a:rPr lang="es-ES" smtClean="0"/>
              <a:pPr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1925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2147483646 w 372"/>
              <a:gd name="T1" fmla="*/ 2147483646 h 166"/>
              <a:gd name="T2" fmla="*/ 2147483646 w 372"/>
              <a:gd name="T3" fmla="*/ 2147483646 h 166"/>
              <a:gd name="T4" fmla="*/ 2147483646 w 372"/>
              <a:gd name="T5" fmla="*/ 2147483646 h 166"/>
              <a:gd name="T6" fmla="*/ 2147483646 w 372"/>
              <a:gd name="T7" fmla="*/ 2147483646 h 166"/>
              <a:gd name="T8" fmla="*/ 2147483646 w 372"/>
              <a:gd name="T9" fmla="*/ 2147483646 h 166"/>
              <a:gd name="T10" fmla="*/ 2147483646 w 372"/>
              <a:gd name="T11" fmla="*/ 2147483646 h 166"/>
              <a:gd name="T12" fmla="*/ 2147483646 w 372"/>
              <a:gd name="T13" fmla="*/ 2147483646 h 166"/>
              <a:gd name="T14" fmla="*/ 2147483646 w 372"/>
              <a:gd name="T15" fmla="*/ 0 h 166"/>
              <a:gd name="T16" fmla="*/ 0 w 372"/>
              <a:gd name="T17" fmla="*/ 0 h 166"/>
              <a:gd name="T18" fmla="*/ 0 w 372"/>
              <a:gd name="T19" fmla="*/ 2147483646 h 166"/>
              <a:gd name="T20" fmla="*/ 2147483646 w 372"/>
              <a:gd name="T21" fmla="*/ 2147483646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EE011-E6A7-4EDF-8524-6B709C579E0E}" type="datetime1">
              <a:rPr lang="es-UY" smtClean="0"/>
              <a:t>16/7/2020</a:t>
            </a:fld>
            <a:endParaRPr lang="es-U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EFF78-E343-4B01-91EF-09EE9816BE02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887021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FED38-26EF-45BF-952A-0D274E1FAB4B}" type="datetime1">
              <a:rPr lang="es-UY" smtClean="0"/>
              <a:t>16/7/2020</a:t>
            </a:fld>
            <a:endParaRPr lang="es-U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8B3CF-3CCC-4FD2-BDD6-5683F2892DA3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887744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8E244-BA27-4A3C-BBAF-3F375022097B}" type="datetime1">
              <a:rPr lang="es-UY" smtClean="0"/>
              <a:t>16/7/2020</a:t>
            </a:fld>
            <a:endParaRPr lang="es-UY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B93A1-2477-470C-AA87-F927176F4780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522273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6F3C2-40D3-4B21-BFE0-BF97082B453C}" type="datetime1">
              <a:rPr lang="es-UY" smtClean="0"/>
              <a:t>16/7/2020</a:t>
            </a:fld>
            <a:endParaRPr lang="es-UY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C39C5-2145-4AC2-8A82-7D8D19951AD9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111121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328DA-DA7B-403D-B985-60AFE0A66E2C}" type="datetime1">
              <a:rPr lang="es-UY" smtClean="0"/>
              <a:t>16/7/2020</a:t>
            </a:fld>
            <a:endParaRPr lang="es-UY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221D2-4A08-445D-A85A-7A535F1E8FF5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064850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AEF95-E055-44C9-9782-60331091A746}" type="datetime1">
              <a:rPr lang="es-UY" smtClean="0"/>
              <a:t>16/7/2020</a:t>
            </a:fld>
            <a:endParaRPr lang="es-UY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C123F-6DC8-4008-A5C6-EF3935ECC51C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91083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4BF19-E093-4AC9-8CEA-FC9A1F611820}" type="datetime1">
              <a:rPr lang="es-UY" smtClean="0"/>
              <a:t>16/7/2020</a:t>
            </a:fld>
            <a:endParaRPr lang="es-U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AC91D-CE5E-4239-A1C0-F9D5D6EA1E89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844896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EDAB1-7744-4942-BD77-7D5684735DF4}" type="datetime1">
              <a:rPr lang="es-UY" smtClean="0"/>
              <a:t>16/7/2020</a:t>
            </a:fld>
            <a:endParaRPr lang="es-U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1692F-1BA5-4D25-BBDA-F781AD88E926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58622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B45A9-9A84-4E75-B945-441367D061EC}" type="datetime1">
              <a:rPr lang="es-UY" smtClean="0"/>
              <a:t>16/7/2020</a:t>
            </a:fld>
            <a:endParaRPr lang="es-U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C5C14-8EA7-48A2-B66D-F71656D952A6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30286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0ECBB-FCF9-4FEB-AC60-82B0E46D7AEF}" type="datetime1">
              <a:rPr lang="es-UY" smtClean="0"/>
              <a:t>16/7/2020</a:t>
            </a:fld>
            <a:endParaRPr lang="es-U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73423-FB03-42DA-8670-26845B027C83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012434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95E9E-439E-429E-869B-74FB340C1A7B}" type="datetime1">
              <a:rPr lang="es-UY" smtClean="0"/>
              <a:t>16/7/2020</a:t>
            </a:fld>
            <a:endParaRPr lang="es-UY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8462D-2568-41DE-8770-C532596BB317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067010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AF4AC-3A76-40DA-8F80-2D8D8B5B35D1}" type="datetime1">
              <a:rPr lang="es-UY" smtClean="0"/>
              <a:t>16/7/2020</a:t>
            </a:fld>
            <a:endParaRPr lang="es-UY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51772-1738-4A50-8037-A91CA540F81C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91802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22A6B-4936-49AF-839E-783F8C010FB6}" type="datetime1">
              <a:rPr lang="es-UY" smtClean="0"/>
              <a:t>16/7/2020</a:t>
            </a:fld>
            <a:endParaRPr lang="es-UY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D6A41-0932-4694-8F78-15C6C5C46395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519241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680DB-4E26-43AB-A00E-4FA42764F905}" type="datetime1">
              <a:rPr lang="es-UY" smtClean="0"/>
              <a:t>16/7/2020</a:t>
            </a:fld>
            <a:endParaRPr lang="es-UY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7805C-441A-4719-915D-E97A07C63338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56109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8954D-2610-4B07-9A45-C39714EB12EA}" type="datetime1">
              <a:rPr lang="es-UY" smtClean="0"/>
              <a:t>16/7/2020</a:t>
            </a:fld>
            <a:endParaRPr lang="es-UY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AC583-CF15-42AE-8772-F1499DED5AB9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23470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19FB2-82DA-436F-ACE1-8807FC7291E5}" type="datetime1">
              <a:rPr lang="es-UY" smtClean="0"/>
              <a:t>16/7/2020</a:t>
            </a:fld>
            <a:endParaRPr lang="es-UY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3910B-013D-4973-A5E9-40D1423D2218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134501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E988FE-7417-4E48-A934-94CD28F6F64D}" type="datetime1">
              <a:rPr lang="es-UY" smtClean="0"/>
              <a:t>16/7/2020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FA2793CC-237F-419A-A0CE-C12CE4B38CAC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  <p:sldLayoutId id="2147484026" r:id="rId14"/>
    <p:sldLayoutId id="2147484027" r:id="rId15"/>
    <p:sldLayoutId id="2147484028" r:id="rId16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3" Type="http://schemas.openxmlformats.org/officeDocument/2006/relationships/image" Target="../media/image31.png"/><Relationship Id="rId7" Type="http://schemas.openxmlformats.org/officeDocument/2006/relationships/image" Target="../media/image47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5.png"/><Relationship Id="rId10" Type="http://schemas.openxmlformats.org/officeDocument/2006/relationships/image" Target="../media/image34.png"/><Relationship Id="rId4" Type="http://schemas.openxmlformats.org/officeDocument/2006/relationships/image" Target="../media/image32.png"/><Relationship Id="rId9" Type="http://schemas.openxmlformats.org/officeDocument/2006/relationships/image" Target="../media/image3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00.png"/><Relationship Id="rId4" Type="http://schemas.openxmlformats.org/officeDocument/2006/relationships/image" Target="../media/image39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hyperlink" Target="https://drive.google.com/file/d/1bv7HThR2Os0yC-U6StIh7uJeK_Bok9Gl/view?usp=sharing" TargetMode="External"/><Relationship Id="rId7" Type="http://schemas.openxmlformats.org/officeDocument/2006/relationships/hyperlink" Target="https://drive.google.com/file/d/1eiOsqRkC4TVJjWA9JH7DT3hw9tis8cId/view?usp=shari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hyperlink" Target="https://drive.google.com/file/d/1Pm9e6MBRdS1F5gFhMmFFV7Kv63BSp97-/view?usp=sharing" TargetMode="Externa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46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5" Type="http://schemas.openxmlformats.org/officeDocument/2006/relationships/image" Target="../media/image61.png"/><Relationship Id="rId4" Type="http://schemas.openxmlformats.org/officeDocument/2006/relationships/image" Target="../media/image5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rive.google.com/file/d/1TAINfa8L8nrHTHKwlmTV-HBlBa65CSSU/view?usp=shari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68.png"/><Relationship Id="rId4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8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69.jp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70.jpg"/><Relationship Id="rId9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87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89.jpeg"/><Relationship Id="rId4" Type="http://schemas.openxmlformats.org/officeDocument/2006/relationships/image" Target="../media/image88.jpeg"/><Relationship Id="rId9" Type="http://schemas.openxmlformats.org/officeDocument/2006/relationships/image" Target="../media/image90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g"/><Relationship Id="rId3" Type="http://schemas.openxmlformats.org/officeDocument/2006/relationships/image" Target="../media/image91.jpg"/><Relationship Id="rId7" Type="http://schemas.openxmlformats.org/officeDocument/2006/relationships/hyperlink" Target="https://drive.google.com/file/d/16u10JhujP5_THjp_RfNjn-z4Oi_74jlS/view?usp=sharin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jpeg"/><Relationship Id="rId5" Type="http://schemas.openxmlformats.org/officeDocument/2006/relationships/image" Target="../media/image93.jpg"/><Relationship Id="rId4" Type="http://schemas.openxmlformats.org/officeDocument/2006/relationships/image" Target="../media/image9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alsua@outlook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ile/d/1G8b_rgz82jEBnVazhrI_8-6px8mtQCxF/view?usp=sharing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hyperlink" Target="https://drive.google.com/file/d/1Dzf2zbJ3EaCSUlKM4Ktqh8gv-LhGP1JE/view?usp=sharing" TargetMode="External"/><Relationship Id="rId2" Type="http://schemas.openxmlformats.org/officeDocument/2006/relationships/hyperlink" Target="https://drive.google.com/file/d/1FgZKFH5hQupUUepdM9CwOrnsFOzpS0ON/view?usp=sharing" TargetMode="Externa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rive.google.com/file/d/1I01GkdaG0aYSEo5ROaHmICJDwR75mwl7/view?usp=sharing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jpg"/><Relationship Id="rId10" Type="http://schemas.openxmlformats.org/officeDocument/2006/relationships/hyperlink" Target="https://drive.google.com/file/d/1Y-ZlJ6bzjyscflDjdkjhv3keoSb8P_LW/view?usp=sharing" TargetMode="External"/><Relationship Id="rId4" Type="http://schemas.openxmlformats.org/officeDocument/2006/relationships/hyperlink" Target="https://drive.google.com/file/d/1hszDcILksALM57S12f6Z5WiH6ZTdTruh/view?usp=sharing" TargetMode="External"/><Relationship Id="rId9" Type="http://schemas.openxmlformats.org/officeDocument/2006/relationships/image" Target="../media/image6.png"/><Relationship Id="rId14" Type="http://schemas.openxmlformats.org/officeDocument/2006/relationships/hyperlink" Target="https://apfu.uy/wp-content/uploads/2020/04/nu%C3%B1ez-trabajo-de-fuerzas-sobre-solidos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0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33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ángulo 1"/>
          <p:cNvSpPr>
            <a:spLocks noChangeArrowheads="1"/>
          </p:cNvSpPr>
          <p:nvPr/>
        </p:nvSpPr>
        <p:spPr bwMode="auto">
          <a:xfrm>
            <a:off x="921544" y="1508026"/>
            <a:ext cx="1069747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buNone/>
            </a:pPr>
            <a:r>
              <a:rPr lang="es-ES" sz="60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Una mirada a la enseñanza de la energía basada en investigaciones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7B49D8-001A-446E-B294-AAFCD549F898}" type="slidenum">
              <a:rPr lang="es-UY" smtClean="0"/>
              <a:pPr>
                <a:defRPr/>
              </a:pPr>
              <a:t>1</a:t>
            </a:fld>
            <a:endParaRPr lang="es-UY"/>
          </a:p>
        </p:txBody>
      </p:sp>
      <p:sp>
        <p:nvSpPr>
          <p:cNvPr id="3" name="Rectángulo 2"/>
          <p:cNvSpPr/>
          <p:nvPr/>
        </p:nvSpPr>
        <p:spPr>
          <a:xfrm>
            <a:off x="7202424" y="5527358"/>
            <a:ext cx="4416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UY" sz="2800" b="1" i="1" dirty="0" err="1">
                <a:solidFill>
                  <a:srgbClr val="002060"/>
                </a:solidFill>
              </a:rPr>
              <a:t>Mag</a:t>
            </a:r>
            <a:r>
              <a:rPr lang="es-UY" sz="2800" b="1" i="1" dirty="0">
                <a:solidFill>
                  <a:srgbClr val="002060"/>
                </a:solidFill>
              </a:rPr>
              <a:t>. Prof. Álvaro Suárez</a:t>
            </a:r>
          </a:p>
        </p:txBody>
      </p:sp>
    </p:spTree>
    <p:extLst>
      <p:ext uri="{BB962C8B-B14F-4D97-AF65-F5344CB8AC3E}">
        <p14:creationId xmlns:p14="http://schemas.microsoft.com/office/powerpoint/2010/main" val="402630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00B20BA-CCA0-4DE1-B0A7-6D5A0AE83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210" y="2620191"/>
            <a:ext cx="3809692" cy="2559153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89D5-0906-4C91-8C2C-BEB193C6BA3A}" type="slidenum">
              <a:rPr lang="es-ES" smtClean="0"/>
              <a:pPr/>
              <a:t>10</a:t>
            </a:fld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644" y="1503035"/>
            <a:ext cx="8369513" cy="1017423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2743200" y="1990297"/>
            <a:ext cx="1122947" cy="5087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B79667A-D1C5-48DF-8FC7-99B148A82D3E}"/>
              </a:ext>
            </a:extLst>
          </p:cNvPr>
          <p:cNvSpPr/>
          <p:nvPr/>
        </p:nvSpPr>
        <p:spPr>
          <a:xfrm>
            <a:off x="2215243" y="731335"/>
            <a:ext cx="79496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000" b="1" i="1" dirty="0"/>
              <a:t>Sistemas (o falta de ellos)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2E6234BF-4185-450B-80C8-2BBC9A4CDBB7}"/>
              </a:ext>
            </a:extLst>
          </p:cNvPr>
          <p:cNvCxnSpPr/>
          <p:nvPr/>
        </p:nvCxnSpPr>
        <p:spPr>
          <a:xfrm>
            <a:off x="3553350" y="3467551"/>
            <a:ext cx="0" cy="669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D4F2487B-267B-49C8-80A3-084535618CF9}"/>
                  </a:ext>
                </a:extLst>
              </p:cNvPr>
              <p:cNvSpPr/>
              <p:nvPr/>
            </p:nvSpPr>
            <p:spPr>
              <a:xfrm>
                <a:off x="2306969" y="4309144"/>
                <a:ext cx="2317109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𝑠𝑖𝑠𝑡𝑒𝑚𝑎</m:t>
                          </m:r>
                        </m:sub>
                      </m:sSub>
                      <m:r>
                        <a:rPr lang="es-UY" sz="2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sz="2600" i="1">
                          <a:latin typeface="Cambria Math" panose="02040503050406030204" pitchFamily="18" charset="0"/>
                        </a:rPr>
                        <m:t>𝑐𝑡𝑒</m:t>
                      </m:r>
                    </m:oMath>
                  </m:oMathPara>
                </a14:m>
                <a:endParaRPr lang="es-UY" sz="2600" dirty="0"/>
              </a:p>
            </p:txBody>
          </p:sp>
        </mc:Choice>
        <mc:Fallback xmlns=""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D4F2487B-267B-49C8-80A3-084535618C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969" y="4309144"/>
                <a:ext cx="2317109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Elipse 15">
            <a:extLst>
              <a:ext uri="{FF2B5EF4-FFF2-40B4-BE49-F238E27FC236}">
                <a16:creationId xmlns:a16="http://schemas.microsoft.com/office/drawing/2014/main" id="{8EEE7713-81FA-4807-9C6C-9C09A2C2C21C}"/>
              </a:ext>
            </a:extLst>
          </p:cNvPr>
          <p:cNvSpPr/>
          <p:nvPr/>
        </p:nvSpPr>
        <p:spPr>
          <a:xfrm>
            <a:off x="2318538" y="4281524"/>
            <a:ext cx="2469623" cy="65566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sz="2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435E0006-BBAA-4CAA-B17F-AFD1DF6E8AB0}"/>
                  </a:ext>
                </a:extLst>
              </p:cNvPr>
              <p:cNvSpPr/>
              <p:nvPr/>
            </p:nvSpPr>
            <p:spPr>
              <a:xfrm>
                <a:off x="7899662" y="6162491"/>
                <a:ext cx="1594154" cy="492443"/>
              </a:xfrm>
              <a:prstGeom prst="rect">
                <a:avLst/>
              </a:prstGeom>
              <a:ln w="19050">
                <a:solidFill>
                  <a:srgbClr val="00206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s-UY" sz="2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sz="2600" i="1">
                          <a:latin typeface="Cambria Math" panose="02040503050406030204" pitchFamily="18" charset="0"/>
                        </a:rPr>
                        <m:t>𝑐𝑡𝑒</m:t>
                      </m:r>
                    </m:oMath>
                  </m:oMathPara>
                </a14:m>
                <a:endParaRPr lang="es-UY" sz="2600" dirty="0"/>
              </a:p>
            </p:txBody>
          </p:sp>
        </mc:Choice>
        <mc:Fallback xmlns=""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435E0006-BBAA-4CAA-B17F-AFD1DF6E8A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9662" y="6162491"/>
                <a:ext cx="1594154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7AFE49C7-1C6A-4E86-9F68-E9A362B274F7}"/>
                  </a:ext>
                </a:extLst>
              </p:cNvPr>
              <p:cNvSpPr/>
              <p:nvPr/>
            </p:nvSpPr>
            <p:spPr>
              <a:xfrm>
                <a:off x="4379194" y="6205271"/>
                <a:ext cx="2290947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𝐹𝑛𝑜</m:t>
                          </m:r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𝑐𝑜𝑛𝑠</m:t>
                          </m:r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s-UY" sz="260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sz="2600" dirty="0"/>
              </a:p>
            </p:txBody>
          </p:sp>
        </mc:Choice>
        <mc:Fallback xmlns=""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7AFE49C7-1C6A-4E86-9F68-E9A362B274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194" y="6205271"/>
                <a:ext cx="229094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25E19D55-8B7D-42EC-AD63-7787F4B69346}"/>
              </a:ext>
            </a:extLst>
          </p:cNvPr>
          <p:cNvCxnSpPr/>
          <p:nvPr/>
        </p:nvCxnSpPr>
        <p:spPr>
          <a:xfrm>
            <a:off x="6722939" y="6451492"/>
            <a:ext cx="10676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D28E475B-1746-4C7B-98A8-6AA0C97F140D}"/>
                  </a:ext>
                </a:extLst>
              </p:cNvPr>
              <p:cNvSpPr/>
              <p:nvPr/>
            </p:nvSpPr>
            <p:spPr>
              <a:xfrm>
                <a:off x="686076" y="2931187"/>
                <a:ext cx="5558894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es-UY" sz="2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UY" sz="2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s-UY" sz="2600" i="1">
                          <a:latin typeface="Cambria Math" panose="02040503050406030204" pitchFamily="18" charset="0"/>
                        </a:rPr>
                        <m:t>+…</m:t>
                      </m:r>
                      <m:r>
                        <a:rPr lang="es-UY" sz="2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sz="2600" smtClean="0">
                          <a:latin typeface="Cambria Math" panose="02040503050406030204" pitchFamily="18" charset="0"/>
                        </a:rPr>
                        <m:t>∆</m:t>
                      </m:r>
                      <m:d>
                        <m:dPr>
                          <m:ctrlPr>
                            <a:rPr lang="es-UY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s-UY" sz="2600">
                              <a:latin typeface="Cambria Math" panose="02040503050406030204" pitchFamily="18" charset="0"/>
                            </a:rPr>
                            <m:t>+∆</m:t>
                          </m:r>
                          <m:sSub>
                            <m:sSubPr>
                              <m:ctrlPr>
                                <a:rPr lang="es-UY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es-UY" sz="2600">
                              <a:latin typeface="Cambria Math" panose="02040503050406030204" pitchFamily="18" charset="0"/>
                            </a:rPr>
                            <m:t>+∆</m:t>
                          </m:r>
                          <m:sSub>
                            <m:sSubPr>
                              <m:ctrlPr>
                                <a:rPr lang="es-UY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𝑖𝑛𝑡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UY" sz="2600" dirty="0"/>
              </a:p>
            </p:txBody>
          </p:sp>
        </mc:Choice>
        <mc:Fallback xmlns=""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D28E475B-1746-4C7B-98A8-6AA0C97F14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76" y="2931187"/>
                <a:ext cx="5558894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C1205099-501E-4C73-8153-C24152753B26}"/>
              </a:ext>
            </a:extLst>
          </p:cNvPr>
          <p:cNvCxnSpPr>
            <a:cxnSpLocks/>
          </p:cNvCxnSpPr>
          <p:nvPr/>
        </p:nvCxnSpPr>
        <p:spPr>
          <a:xfrm>
            <a:off x="3417573" y="5014044"/>
            <a:ext cx="778985" cy="412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B7D68C10-5D86-406C-A100-58FE926CF802}"/>
              </a:ext>
            </a:extLst>
          </p:cNvPr>
          <p:cNvCxnSpPr>
            <a:cxnSpLocks/>
          </p:cNvCxnSpPr>
          <p:nvPr/>
        </p:nvCxnSpPr>
        <p:spPr>
          <a:xfrm>
            <a:off x="3141870" y="5037028"/>
            <a:ext cx="1054688" cy="1371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DF38FAD3-A611-4F38-8487-DB0227E71ECB}"/>
                  </a:ext>
                </a:extLst>
              </p:cNvPr>
              <p:cNvSpPr/>
              <p:nvPr/>
            </p:nvSpPr>
            <p:spPr>
              <a:xfrm>
                <a:off x="7790557" y="5343851"/>
                <a:ext cx="2730491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UY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𝐹𝑛𝑜</m:t>
                              </m:r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𝑐𝑜𝑛𝑠</m:t>
                              </m:r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  <m:r>
                            <a:rPr lang="es-UY" sz="26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UY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s-UY" sz="2600" dirty="0"/>
              </a:p>
            </p:txBody>
          </p:sp>
        </mc:Choice>
        <mc:Fallback xmlns=""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DF38FAD3-A611-4F38-8487-DB0227E71E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557" y="5343851"/>
                <a:ext cx="2730491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57CB0120-3DEF-4CD1-87EC-F328DB953922}"/>
                  </a:ext>
                </a:extLst>
              </p:cNvPr>
              <p:cNvSpPr/>
              <p:nvPr/>
            </p:nvSpPr>
            <p:spPr>
              <a:xfrm>
                <a:off x="4376409" y="5343851"/>
                <a:ext cx="2290947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𝐹𝑛𝑜</m:t>
                          </m:r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𝑐𝑜𝑛𝑠</m:t>
                          </m:r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s-UY" sz="2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s-UY" sz="260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s-UY" sz="2600" dirty="0"/>
              </a:p>
            </p:txBody>
          </p:sp>
        </mc:Choice>
        <mc:Fallback xmlns=""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57CB0120-3DEF-4CD1-87EC-F328DB953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409" y="5343851"/>
                <a:ext cx="2290947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1B216E6C-ED55-47D2-BCB5-39760B9C29BF}"/>
              </a:ext>
            </a:extLst>
          </p:cNvPr>
          <p:cNvCxnSpPr/>
          <p:nvPr/>
        </p:nvCxnSpPr>
        <p:spPr>
          <a:xfrm>
            <a:off x="6829259" y="5605461"/>
            <a:ext cx="10676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35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5" grpId="0"/>
      <p:bldP spid="16" grpId="0" animBg="1"/>
      <p:bldP spid="17" grpId="0" animBg="1"/>
      <p:bldP spid="18" grpId="0"/>
      <p:bldP spid="20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89D5-0906-4C91-8C2C-BEB193C6BA3A}" type="slidenum">
              <a:rPr lang="es-ES" smtClean="0"/>
              <a:pPr/>
              <a:t>11</a:t>
            </a:fld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2535818" y="495348"/>
            <a:ext cx="786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3000" b="1" i="1" dirty="0"/>
              <a:t>Depende del cristal con el que se lo mire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1233" r="2431"/>
          <a:stretch/>
        </p:blipFill>
        <p:spPr>
          <a:xfrm>
            <a:off x="3562677" y="1313872"/>
            <a:ext cx="5049695" cy="47515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4488829" y="6094067"/>
                <a:ext cx="3560270" cy="525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𝑔𝑟𝑎𝑣</m:t>
                          </m:r>
                        </m:sub>
                      </m:sSub>
                      <m:r>
                        <a:rPr lang="es-UY" sz="2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s-UY" sz="2600" i="1" smtClean="0">
                              <a:latin typeface="Cambria Math" panose="02040503050406030204" pitchFamily="18" charset="0"/>
                            </a:rPr>
                            <m:t>𝑟𝑒𝑠𝑜</m:t>
                          </m:r>
                          <m:r>
                            <a:rPr lang="es-UY" sz="2600" b="0" i="1" smtClean="0">
                              <a:latin typeface="Cambria Math" panose="02040503050406030204" pitchFamily="18" charset="0"/>
                            </a:rPr>
                            <m:t>𝑟𝑡𝑒</m:t>
                          </m:r>
                        </m:sub>
                      </m:sSub>
                      <m:r>
                        <a:rPr lang="es-UY" sz="2600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es-UY" sz="2600" i="1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s-UY" sz="2600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829" y="6094067"/>
                <a:ext cx="3560270" cy="5250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ángulo 6"/>
          <p:cNvSpPr/>
          <p:nvPr/>
        </p:nvSpPr>
        <p:spPr>
          <a:xfrm>
            <a:off x="3650202" y="1336525"/>
            <a:ext cx="1235695" cy="46731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4665235" y="6155731"/>
                <a:ext cx="3694858" cy="525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𝑔𝑟𝑎𝑣</m:t>
                          </m:r>
                        </m:sub>
                      </m:sSub>
                      <m:r>
                        <a:rPr lang="es-UY" sz="2600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es-UY" sz="26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s-UY" sz="2600">
                          <a:latin typeface="Cambria Math" panose="02040503050406030204" pitchFamily="18" charset="0"/>
                        </a:rPr>
                        <m:t>+∆</m:t>
                      </m:r>
                      <m:sSub>
                        <m:sSub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UY" sz="2600" b="0" i="1" smtClean="0">
                              <a:latin typeface="Cambria Math" panose="02040503050406030204" pitchFamily="18" charset="0"/>
                            </a:rPr>
                            <m:t>𝑟𝑒𝑠𝑜𝑟𝑡𝑒</m:t>
                          </m:r>
                        </m:sub>
                      </m:sSub>
                    </m:oMath>
                  </m:oMathPara>
                </a14:m>
                <a:endParaRPr lang="es-UY" sz="2600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235" y="6155731"/>
                <a:ext cx="3694858" cy="5250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ángulo 9"/>
          <p:cNvSpPr/>
          <p:nvPr/>
        </p:nvSpPr>
        <p:spPr>
          <a:xfrm>
            <a:off x="4885897" y="1331739"/>
            <a:ext cx="1235695" cy="46779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4665235" y="6116441"/>
                <a:ext cx="3722173" cy="525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s-UY" sz="2600" b="0" i="1" smtClean="0">
                              <a:latin typeface="Cambria Math" panose="02040503050406030204" pitchFamily="18" charset="0"/>
                            </a:rPr>
                            <m:t>𝑟𝑒𝑠𝑜𝑟𝑡𝑒</m:t>
                          </m:r>
                        </m:sub>
                      </m:sSub>
                      <m:r>
                        <a:rPr lang="es-UY" sz="2600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es-UY" sz="26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s-UY" sz="2600">
                          <a:latin typeface="Cambria Math" panose="02040503050406030204" pitchFamily="18" charset="0"/>
                        </a:rPr>
                        <m:t>+∆</m:t>
                      </m:r>
                      <m:sSub>
                        <m:sSub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𝑔𝑟𝑎𝑣</m:t>
                          </m:r>
                        </m:sub>
                      </m:sSub>
                    </m:oMath>
                  </m:oMathPara>
                </a14:m>
                <a:endParaRPr lang="es-UY" sz="2600" dirty="0"/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235" y="6116441"/>
                <a:ext cx="3722173" cy="5250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ángulo 11"/>
          <p:cNvSpPr/>
          <p:nvPr/>
        </p:nvSpPr>
        <p:spPr>
          <a:xfrm>
            <a:off x="6139762" y="1328727"/>
            <a:ext cx="1235695" cy="46809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/>
              <p:cNvSpPr/>
              <p:nvPr/>
            </p:nvSpPr>
            <p:spPr>
              <a:xfrm>
                <a:off x="4248069" y="6151374"/>
                <a:ext cx="4529189" cy="525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600" b="0" i="0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es-UY" sz="260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s-UY" sz="26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s-UY" sz="2600">
                          <a:latin typeface="Cambria Math" panose="02040503050406030204" pitchFamily="18" charset="0"/>
                        </a:rPr>
                        <m:t>+∆</m:t>
                      </m:r>
                      <m:sSub>
                        <m:sSub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𝑔𝑟𝑎𝑣</m:t>
                          </m:r>
                        </m:sub>
                      </m:sSub>
                      <m:r>
                        <a:rPr lang="es-UY" sz="2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UY" sz="260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s-UY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UY" sz="2600" b="0" i="1" smtClean="0">
                              <a:latin typeface="Cambria Math" panose="02040503050406030204" pitchFamily="18" charset="0"/>
                            </a:rPr>
                            <m:t>𝑟𝑒𝑠𝑜𝑟𝑡𝑒</m:t>
                          </m:r>
                        </m:sub>
                      </m:sSub>
                    </m:oMath>
                  </m:oMathPara>
                </a14:m>
                <a:endParaRPr lang="es-UY" sz="2600" dirty="0"/>
              </a:p>
            </p:txBody>
          </p:sp>
        </mc:Choice>
        <mc:Fallback xmlns="">
          <p:sp>
            <p:nvSpPr>
              <p:cNvPr id="13" name="Rectá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069" y="6151374"/>
                <a:ext cx="4529189" cy="5250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ángulo 13"/>
          <p:cNvSpPr/>
          <p:nvPr/>
        </p:nvSpPr>
        <p:spPr>
          <a:xfrm>
            <a:off x="7393627" y="1309515"/>
            <a:ext cx="1235695" cy="47001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69474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7" grpId="1" animBg="1"/>
      <p:bldP spid="8" grpId="0"/>
      <p:bldP spid="8" grpId="1"/>
      <p:bldP spid="10" grpId="0" animBg="1"/>
      <p:bldP spid="10" grpId="1" animBg="1"/>
      <p:bldP spid="11" grpId="0"/>
      <p:bldP spid="11" grpId="1"/>
      <p:bldP spid="12" grpId="0" animBg="1"/>
      <p:bldP spid="12" grpId="1" animBg="1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89D5-0906-4C91-8C2C-BEB193C6BA3A}" type="slidenum">
              <a:rPr lang="es-ES" smtClean="0"/>
              <a:pPr/>
              <a:t>12</a:t>
            </a:fld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B79667A-D1C5-48DF-8FC7-99B148A82D3E}"/>
              </a:ext>
            </a:extLst>
          </p:cNvPr>
          <p:cNvSpPr/>
          <p:nvPr/>
        </p:nvSpPr>
        <p:spPr>
          <a:xfrm>
            <a:off x="2215243" y="731335"/>
            <a:ext cx="79496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000" b="1" i="1" dirty="0"/>
              <a:t>Fronteras difusas…</a:t>
            </a:r>
          </a:p>
        </p:txBody>
      </p:sp>
      <p:pic>
        <p:nvPicPr>
          <p:cNvPr id="24" name="Picture 2" descr="164">
            <a:extLst>
              <a:ext uri="{FF2B5EF4-FFF2-40B4-BE49-F238E27FC236}">
                <a16:creationId xmlns:a16="http://schemas.microsoft.com/office/drawing/2014/main" id="{D19ED346-731A-4E85-B440-12C859A7E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6000" contrast="3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2"/>
          <a:stretch>
            <a:fillRect/>
          </a:stretch>
        </p:blipFill>
        <p:spPr bwMode="auto">
          <a:xfrm>
            <a:off x="141462" y="1632560"/>
            <a:ext cx="6106938" cy="337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id="{F95B28BF-25C0-494A-95A5-90B5742D78E4}"/>
                  </a:ext>
                </a:extLst>
              </p:cNvPr>
              <p:cNvSpPr/>
              <p:nvPr/>
            </p:nvSpPr>
            <p:spPr>
              <a:xfrm>
                <a:off x="7641093" y="1788570"/>
                <a:ext cx="2730491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UY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𝐹𝑛𝑜</m:t>
                              </m:r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𝑐𝑜𝑛𝑠</m:t>
                              </m:r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  <m:r>
                            <a:rPr lang="es-UY" sz="26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UY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s-UY" sz="2600" dirty="0"/>
              </a:p>
            </p:txBody>
          </p:sp>
        </mc:Choice>
        <mc:Fallback xmlns=""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id="{F95B28BF-25C0-494A-95A5-90B5742D78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1093" y="1788570"/>
                <a:ext cx="273049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uadroTexto 28">
            <a:extLst>
              <a:ext uri="{FF2B5EF4-FFF2-40B4-BE49-F238E27FC236}">
                <a16:creationId xmlns:a16="http://schemas.microsoft.com/office/drawing/2014/main" id="{57D04654-AE65-45C8-800E-0CDADD5C19EC}"/>
              </a:ext>
            </a:extLst>
          </p:cNvPr>
          <p:cNvSpPr txBox="1"/>
          <p:nvPr/>
        </p:nvSpPr>
        <p:spPr>
          <a:xfrm>
            <a:off x="6582351" y="3617147"/>
            <a:ext cx="5110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400" i="1" dirty="0"/>
              <a:t>¿Qué sistema se elije al resolver el problema con esta ecuación?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F3437E5F-4541-4C73-96EB-A955523F0484}"/>
                  </a:ext>
                </a:extLst>
              </p:cNvPr>
              <p:cNvSpPr/>
              <p:nvPr/>
            </p:nvSpPr>
            <p:spPr>
              <a:xfrm>
                <a:off x="7394294" y="2768123"/>
                <a:ext cx="2977290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UY" sz="2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s-UY" sz="2600" b="0" i="1" smtClean="0">
                                  <a:latin typeface="Cambria Math" panose="02040503050406030204" pitchFamily="18" charset="0"/>
                                </a:rPr>
                                <m:t>𝑟𝑜𝑧</m:t>
                              </m:r>
                            </m:sub>
                          </m:sSub>
                          <m:r>
                            <a:rPr lang="es-UY" sz="26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UY" sz="2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s-UY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es-UY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+∆</m:t>
                          </m:r>
                          <m:r>
                            <a:rPr lang="es-UY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UY" sz="2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s-UY" sz="2600" dirty="0"/>
              </a:p>
            </p:txBody>
          </p:sp>
        </mc:Choice>
        <mc:Fallback xmlns=""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F3437E5F-4541-4C73-96EB-A955523F04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294" y="2768123"/>
                <a:ext cx="2977290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uadroTexto 34">
            <a:extLst>
              <a:ext uri="{FF2B5EF4-FFF2-40B4-BE49-F238E27FC236}">
                <a16:creationId xmlns:a16="http://schemas.microsoft.com/office/drawing/2014/main" id="{EF9B3BE4-1CCC-45A4-94EB-280EC69B5EAE}"/>
              </a:ext>
            </a:extLst>
          </p:cNvPr>
          <p:cNvSpPr txBox="1"/>
          <p:nvPr/>
        </p:nvSpPr>
        <p:spPr>
          <a:xfrm>
            <a:off x="3709582" y="5427697"/>
            <a:ext cx="4772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400" i="1" dirty="0"/>
              <a:t>¿Sistema: </a:t>
            </a:r>
            <a:r>
              <a:rPr lang="es-UY" sz="2400" dirty="0"/>
              <a:t>niña-tobogán-Tierra?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ángulo 35">
                <a:extLst>
                  <a:ext uri="{FF2B5EF4-FFF2-40B4-BE49-F238E27FC236}">
                    <a16:creationId xmlns:a16="http://schemas.microsoft.com/office/drawing/2014/main" id="{E8D19F08-751E-46E1-AF07-8BC615D185FC}"/>
                  </a:ext>
                </a:extLst>
              </p:cNvPr>
              <p:cNvSpPr/>
              <p:nvPr/>
            </p:nvSpPr>
            <p:spPr>
              <a:xfrm>
                <a:off x="8377897" y="6090256"/>
                <a:ext cx="3315010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600" b="0" i="1" smtClean="0">
                          <a:latin typeface="Cambria Math" panose="02040503050406030204" pitchFamily="18" charset="0"/>
                        </a:rPr>
                        <m:t>¿</m:t>
                      </m:r>
                      <m:sSub>
                        <m:sSubPr>
                          <m:ctrlPr>
                            <a:rPr lang="es-UY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UY" sz="2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s-UY" sz="2600" b="0" i="1" smtClean="0">
                                  <a:latin typeface="Cambria Math" panose="02040503050406030204" pitchFamily="18" charset="0"/>
                                </a:rPr>
                                <m:t>𝑟𝑜𝑧</m:t>
                              </m:r>
                            </m:sub>
                          </m:sSub>
                          <m:r>
                            <a:rPr lang="es-UY" sz="26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UY" sz="2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s-UY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es-UY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+∆</m:t>
                          </m:r>
                          <m:r>
                            <a:rPr lang="es-UY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UY" sz="2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s-UY" sz="26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s-UY" sz="2600" dirty="0"/>
              </a:p>
            </p:txBody>
          </p:sp>
        </mc:Choice>
        <mc:Fallback xmlns="">
          <p:sp>
            <p:nvSpPr>
              <p:cNvPr id="36" name="Rectángulo 35">
                <a:extLst>
                  <a:ext uri="{FF2B5EF4-FFF2-40B4-BE49-F238E27FC236}">
                    <a16:creationId xmlns:a16="http://schemas.microsoft.com/office/drawing/2014/main" id="{E8D19F08-751E-46E1-AF07-8BC615D185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7897" y="6090256"/>
                <a:ext cx="3315010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id="{24D1597A-190C-4FD9-B535-F748EFE2300F}"/>
                  </a:ext>
                </a:extLst>
              </p:cNvPr>
              <p:cNvSpPr/>
              <p:nvPr/>
            </p:nvSpPr>
            <p:spPr>
              <a:xfrm>
                <a:off x="1375680" y="6157414"/>
                <a:ext cx="4876848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es-UY" sz="2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UY" sz="2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s-UY" sz="2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sz="2600" smtClean="0">
                          <a:latin typeface="Cambria Math" panose="02040503050406030204" pitchFamily="18" charset="0"/>
                        </a:rPr>
                        <m:t>∆</m:t>
                      </m:r>
                      <m:d>
                        <m:dPr>
                          <m:ctrlPr>
                            <a:rPr lang="es-UY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s-UY" sz="2600">
                              <a:latin typeface="Cambria Math" panose="02040503050406030204" pitchFamily="18" charset="0"/>
                            </a:rPr>
                            <m:t>+∆</m:t>
                          </m:r>
                          <m:sSub>
                            <m:sSubPr>
                              <m:ctrlPr>
                                <a:rPr lang="es-UY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es-UY" sz="2600">
                              <a:latin typeface="Cambria Math" panose="02040503050406030204" pitchFamily="18" charset="0"/>
                            </a:rPr>
                            <m:t>+∆</m:t>
                          </m:r>
                          <m:sSub>
                            <m:sSubPr>
                              <m:ctrlPr>
                                <a:rPr lang="es-UY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𝑖𝑛𝑡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UY" sz="2600" dirty="0"/>
              </a:p>
            </p:txBody>
          </p:sp>
        </mc:Choice>
        <mc:Fallback xmlns=""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id="{24D1597A-190C-4FD9-B535-F748EFE230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680" y="6157414"/>
                <a:ext cx="4876848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3F5B3F1D-87F0-4CDB-88A5-8EC918F3094B}"/>
              </a:ext>
            </a:extLst>
          </p:cNvPr>
          <p:cNvCxnSpPr>
            <a:cxnSpLocks/>
          </p:cNvCxnSpPr>
          <p:nvPr/>
        </p:nvCxnSpPr>
        <p:spPr>
          <a:xfrm>
            <a:off x="6573475" y="6373992"/>
            <a:ext cx="14427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86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32" grpId="0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89D5-0906-4C91-8C2C-BEB193C6BA3A}" type="slidenum">
              <a:rPr lang="es-ES" smtClean="0"/>
              <a:pPr/>
              <a:t>13</a:t>
            </a:fld>
            <a:endParaRPr lang="es-ES" dirty="0"/>
          </a:p>
        </p:txBody>
      </p:sp>
      <p:pic>
        <p:nvPicPr>
          <p:cNvPr id="20" name="Imagen 19">
            <a:hlinkClick r:id="rId3"/>
            <a:extLst>
              <a:ext uri="{FF2B5EF4-FFF2-40B4-BE49-F238E27FC236}">
                <a16:creationId xmlns:a16="http://schemas.microsoft.com/office/drawing/2014/main" id="{A1BE11AD-59EE-4A5D-927D-06DBAB358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080" y="5071074"/>
            <a:ext cx="7949652" cy="1509990"/>
          </a:xfrm>
          <a:prstGeom prst="rect">
            <a:avLst/>
          </a:prstGeom>
        </p:spPr>
      </p:pic>
      <p:pic>
        <p:nvPicPr>
          <p:cNvPr id="21" name="Imagen 20">
            <a:hlinkClick r:id="rId5"/>
            <a:extLst>
              <a:ext uri="{FF2B5EF4-FFF2-40B4-BE49-F238E27FC236}">
                <a16:creationId xmlns:a16="http://schemas.microsoft.com/office/drawing/2014/main" id="{4925A032-BDAA-40AD-9416-00706F6B71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7768" y="1561694"/>
            <a:ext cx="7176037" cy="1219573"/>
          </a:xfrm>
          <a:prstGeom prst="rect">
            <a:avLst/>
          </a:prstGeom>
        </p:spPr>
      </p:pic>
      <p:pic>
        <p:nvPicPr>
          <p:cNvPr id="22" name="Imagen 21">
            <a:hlinkClick r:id="rId7"/>
            <a:extLst>
              <a:ext uri="{FF2B5EF4-FFF2-40B4-BE49-F238E27FC236}">
                <a16:creationId xmlns:a16="http://schemas.microsoft.com/office/drawing/2014/main" id="{7260FC8E-67DF-4444-93A4-F2ECB0617A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1381" y="3093984"/>
            <a:ext cx="7876351" cy="1664373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82970D8-CD0A-46BE-AA8C-A564241BF5AF}"/>
              </a:ext>
            </a:extLst>
          </p:cNvPr>
          <p:cNvSpPr/>
          <p:nvPr/>
        </p:nvSpPr>
        <p:spPr>
          <a:xfrm>
            <a:off x="2215243" y="731335"/>
            <a:ext cx="79496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000" b="1" i="1" dirty="0"/>
              <a:t>Recapitulando</a:t>
            </a:r>
          </a:p>
        </p:txBody>
      </p:sp>
    </p:spTree>
    <p:extLst>
      <p:ext uri="{BB962C8B-B14F-4D97-AF65-F5344CB8AC3E}">
        <p14:creationId xmlns:p14="http://schemas.microsoft.com/office/powerpoint/2010/main" val="70304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E2848F7-13C9-4C47-A1B9-100EA812F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7805C-441A-4719-915D-E97A07C63338}" type="slidenum">
              <a:rPr lang="es-UY" smtClean="0"/>
              <a:pPr>
                <a:defRPr/>
              </a:pPr>
              <a:t>14</a:t>
            </a:fld>
            <a:endParaRPr lang="es-U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D6266BD6-8761-4705-988B-A5B184AE637A}"/>
                  </a:ext>
                </a:extLst>
              </p:cNvPr>
              <p:cNvSpPr txBox="1"/>
              <p:nvPr/>
            </p:nvSpPr>
            <p:spPr>
              <a:xfrm>
                <a:off x="2504646" y="2077465"/>
                <a:ext cx="3154680" cy="8824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UY" sz="260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UY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e>
                            <m:sub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UY" sz="2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UY" sz="2600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</m:num>
                        <m:den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s-UY" sz="26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eqArr>
                            <m:eqArrPr>
                              <m:ctrlPr>
                                <a:rPr lang="es-UY" sz="2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𝑛𝑒𝑡𝑎</m:t>
                              </m:r>
                              <m:r>
                                <a:rPr lang="es-UY" sz="26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s-UY" sz="2600" b="0" i="1" smtClean="0">
                                  <a:latin typeface="Cambria Math" panose="02040503050406030204" pitchFamily="18" charset="0"/>
                                </a:rPr>
                                <m:t>𝑒𝑥𝑡𝑒𝑟𝑛𝑎</m:t>
                              </m:r>
                            </m:e>
                          </m:eqArr>
                        </m:sub>
                      </m:sSub>
                      <m:r>
                        <a:rPr lang="es-UY" sz="2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UY" sz="2600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D6266BD6-8761-4705-988B-A5B184AE6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646" y="2077465"/>
                <a:ext cx="3154680" cy="8824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22565ECD-D80E-49C5-B12A-A2912670F057}"/>
                  </a:ext>
                </a:extLst>
              </p:cNvPr>
              <p:cNvSpPr txBox="1"/>
              <p:nvPr/>
            </p:nvSpPr>
            <p:spPr>
              <a:xfrm>
                <a:off x="1471567" y="3178712"/>
                <a:ext cx="4860449" cy="1141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Y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6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sz="26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UY" sz="2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UY" sz="2600" i="1">
                          <a:latin typeface="Cambria Math" panose="02040503050406030204" pitchFamily="18" charset="0"/>
                        </a:rPr>
                        <m:t>𝛥</m:t>
                      </m:r>
                      <m:sSubSup>
                        <m:sSubSup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eqArr>
                            <m:eqArrPr>
                              <m:ctrlPr>
                                <a:rPr lang="es-UY" sz="2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e>
                          </m:eqArr>
                        </m:sub>
                        <m:sup>
                          <m:r>
                            <a:rPr lang="es-UY" sz="26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UY" sz="26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UY" sz="2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s-UY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sz="2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sz="2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eqArr>
                                <m:eqArrPr>
                                  <m:ctrlPr>
                                    <a:rPr lang="es-UY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s-UY" sz="2600" b="0" i="1" smtClean="0">
                                      <a:latin typeface="Cambria Math" panose="02040503050406030204" pitchFamily="18" charset="0"/>
                                    </a:rPr>
                                    <m:t>𝑛𝑒𝑡𝑎</m:t>
                                  </m:r>
                                  <m:r>
                                    <a:rPr lang="es-UY" sz="2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UY" sz="2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lang="es-UY" sz="2600" b="0" i="1" smtClean="0">
                                      <a:latin typeface="Cambria Math" panose="02040503050406030204" pitchFamily="18" charset="0"/>
                                    </a:rPr>
                                    <m:t>𝑒𝑥𝑡𝑒𝑟𝑛𝑎</m:t>
                                  </m:r>
                                </m:e>
                              </m:eqArr>
                            </m:sub>
                          </m:sSub>
                          <m:r>
                            <a:rPr lang="es-UY" sz="260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sz="2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sz="2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UY" sz="2600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22565ECD-D80E-49C5-B12A-A2912670F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567" y="3178712"/>
                <a:ext cx="4860449" cy="11418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CFDB92DB-82B0-4C07-806B-97EEF88E2985}"/>
                  </a:ext>
                </a:extLst>
              </p:cNvPr>
              <p:cNvSpPr txBox="1"/>
              <p:nvPr/>
            </p:nvSpPr>
            <p:spPr>
              <a:xfrm>
                <a:off x="1835944" y="4571835"/>
                <a:ext cx="4335780" cy="1141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UY" sz="2600" i="1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eqArr>
                            <m:eqArrPr>
                              <m:ctrlPr>
                                <a:rPr lang="es-UY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UY" sz="2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e>
                          </m:eqArr>
                        </m:sub>
                      </m:sSub>
                      <m:r>
                        <a:rPr lang="es-UY" sz="26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s-UY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sz="2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sz="2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eqArr>
                                <m:eqArrPr>
                                  <m:ctrlPr>
                                    <a:rPr lang="es-UY" sz="26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s-UY" sz="2600" i="1">
                                      <a:latin typeface="Cambria Math" panose="02040503050406030204" pitchFamily="18" charset="0"/>
                                    </a:rPr>
                                    <m:t>𝑛𝑒𝑡𝑎</m:t>
                                  </m:r>
                                  <m:r>
                                    <a:rPr lang="es-UY" sz="2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UY" sz="2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lang="es-UY" sz="2600" i="1">
                                      <a:latin typeface="Cambria Math" panose="02040503050406030204" pitchFamily="18" charset="0"/>
                                    </a:rPr>
                                    <m:t>𝑒𝑥𝑡𝑒𝑟𝑛𝑎</m:t>
                                  </m:r>
                                </m:e>
                              </m:eqArr>
                            </m:sub>
                          </m:sSub>
                          <m:r>
                            <a:rPr lang="es-UY" sz="260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sz="2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sz="2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UY" sz="2600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CFDB92DB-82B0-4C07-806B-97EEF88E2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944" y="4571835"/>
                <a:ext cx="4335780" cy="11418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3617F1F6-51E1-488F-991B-8EB26F5A48AF}"/>
              </a:ext>
            </a:extLst>
          </p:cNvPr>
          <p:cNvSpPr txBox="1"/>
          <p:nvPr/>
        </p:nvSpPr>
        <p:spPr>
          <a:xfrm>
            <a:off x="2298542" y="549684"/>
            <a:ext cx="87586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3000" b="1" i="1" dirty="0"/>
              <a:t>Ecuación de la energía del centro de masa y principio de la energía al rescate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0C66A325-4EF1-49B1-A087-4CF67CFA93A9}"/>
              </a:ext>
            </a:extLst>
          </p:cNvPr>
          <p:cNvSpPr/>
          <p:nvPr/>
        </p:nvSpPr>
        <p:spPr>
          <a:xfrm>
            <a:off x="2932534" y="4610152"/>
            <a:ext cx="2726792" cy="106106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sz="260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BAE49A5-8377-4E75-9E07-E89544DE5D9F}"/>
              </a:ext>
            </a:extLst>
          </p:cNvPr>
          <p:cNvSpPr txBox="1"/>
          <p:nvPr/>
        </p:nvSpPr>
        <p:spPr>
          <a:xfrm>
            <a:off x="2017942" y="6135564"/>
            <a:ext cx="4772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400" i="1" dirty="0"/>
              <a:t>“</a:t>
            </a:r>
            <a:r>
              <a:rPr lang="es-UY" sz="2400" i="1" dirty="0" err="1"/>
              <a:t>Pseudotrabajo</a:t>
            </a:r>
            <a:r>
              <a:rPr lang="es-UY" sz="2400" i="1" dirty="0"/>
              <a:t>”</a:t>
            </a:r>
            <a:endParaRPr lang="es-UY" sz="24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BDF15DB-2712-46C7-853B-A6EE1684F201}"/>
              </a:ext>
            </a:extLst>
          </p:cNvPr>
          <p:cNvSpPr txBox="1"/>
          <p:nvPr/>
        </p:nvSpPr>
        <p:spPr>
          <a:xfrm>
            <a:off x="5934621" y="5007741"/>
            <a:ext cx="4772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400" i="1" dirty="0"/>
              <a:t>“Ecuación de la energía del centro de masa”</a:t>
            </a:r>
            <a:endParaRPr lang="es-UY" sz="2400" dirty="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16593B90-1957-42B3-83C2-9B967F6B498F}"/>
              </a:ext>
            </a:extLst>
          </p:cNvPr>
          <p:cNvSpPr/>
          <p:nvPr/>
        </p:nvSpPr>
        <p:spPr>
          <a:xfrm>
            <a:off x="1661160" y="4508643"/>
            <a:ext cx="4069080" cy="1314969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sz="2600"/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1523604B-0AC8-461B-8554-C853998261B5}"/>
              </a:ext>
            </a:extLst>
          </p:cNvPr>
          <p:cNvCxnSpPr>
            <a:cxnSpLocks/>
          </p:cNvCxnSpPr>
          <p:nvPr/>
        </p:nvCxnSpPr>
        <p:spPr>
          <a:xfrm>
            <a:off x="4404360" y="5671212"/>
            <a:ext cx="0" cy="4643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n 25">
            <a:extLst>
              <a:ext uri="{FF2B5EF4-FFF2-40B4-BE49-F238E27FC236}">
                <a16:creationId xmlns:a16="http://schemas.microsoft.com/office/drawing/2014/main" id="{2266D7C8-2D06-41E2-97C8-F2CBDEAC2D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006"/>
          <a:stretch/>
        </p:blipFill>
        <p:spPr>
          <a:xfrm>
            <a:off x="7491410" y="1745811"/>
            <a:ext cx="1918597" cy="3174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BCD429F7-56A5-40B7-9C49-5F49617AF6CF}"/>
                  </a:ext>
                </a:extLst>
              </p:cNvPr>
              <p:cNvSpPr txBox="1"/>
              <p:nvPr/>
            </p:nvSpPr>
            <p:spPr>
              <a:xfrm>
                <a:off x="2575560" y="2047650"/>
                <a:ext cx="3154680" cy="9123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UY" sz="260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sz="2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sz="2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sz="2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Y" sz="2600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</m:num>
                        <m:den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s-UY" sz="26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UY" sz="2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sz="2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eqArr>
                            <m:eqArrPr>
                              <m:ctrlPr>
                                <a:rPr lang="es-UY" sz="26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UY" sz="26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UY" sz="2600" b="0" i="1" smtClean="0">
                                  <a:latin typeface="Cambria Math" panose="02040503050406030204" pitchFamily="18" charset="0"/>
                                </a:rPr>
                                <m:t>𝑒𝑡𝑎</m:t>
                              </m:r>
                            </m:e>
                            <m:e>
                              <m:r>
                                <a:rPr lang="es-UY" sz="2600" b="0" i="1" smtClean="0">
                                  <a:latin typeface="Cambria Math" panose="02040503050406030204" pitchFamily="18" charset="0"/>
                                </a:rPr>
                                <m:t>𝑒𝑥𝑡𝑒𝑟𝑛𝑎</m:t>
                              </m:r>
                            </m:e>
                          </m:eqArr>
                        </m:sub>
                      </m:sSub>
                      <m:r>
                        <a:rPr lang="es-UY" sz="2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UY" sz="2600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BCD429F7-56A5-40B7-9C49-5F49617AF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560" y="2047650"/>
                <a:ext cx="3154680" cy="9123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655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7" grpId="0" animBg="1"/>
      <p:bldP spid="18" grpId="0"/>
      <p:bldP spid="19" grpId="0"/>
      <p:bldP spid="19" grpId="1"/>
      <p:bldP spid="21" grpId="0" animBg="1"/>
      <p:bldP spid="21" grpId="1" animBg="1"/>
      <p:bldP spid="13" grpId="0"/>
      <p:bldP spid="1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902410" y="682199"/>
            <a:ext cx="8025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3000" b="1" i="1" dirty="0"/>
              <a:t>“Saltarina”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/>
              <p:cNvSpPr txBox="1"/>
              <p:nvPr/>
            </p:nvSpPr>
            <p:spPr>
              <a:xfrm>
                <a:off x="3384442" y="3429000"/>
                <a:ext cx="2712922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UY" sz="2600" b="0" i="1" smtClean="0">
                              <a:latin typeface="Cambria Math" panose="02040503050406030204" pitchFamily="18" charset="0"/>
                            </a:rPr>
                            <m:t>𝑛𝑒𝑡𝑎</m:t>
                          </m:r>
                        </m:sub>
                      </m:sSub>
                      <m:sSub>
                        <m:sSub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s-UY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UY" sz="2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es-UY" sz="2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s-UY" sz="2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es-UY" sz="2600" dirty="0"/>
              </a:p>
            </p:txBody>
          </p:sp>
        </mc:Choice>
        <mc:Fallback xmlns=""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442" y="3429000"/>
                <a:ext cx="2712922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ángulo 20"/>
          <p:cNvSpPr/>
          <p:nvPr/>
        </p:nvSpPr>
        <p:spPr>
          <a:xfrm>
            <a:off x="3230405" y="1779346"/>
            <a:ext cx="2960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UY" sz="2400" i="1" dirty="0"/>
              <a:t>Energía del centro de masa (ECM)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7374600" y="1982149"/>
            <a:ext cx="44942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UY" sz="2400" i="1" dirty="0"/>
              <a:t>Principio de la energía (PE)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ángulo 22"/>
              <p:cNvSpPr/>
              <p:nvPr/>
            </p:nvSpPr>
            <p:spPr>
              <a:xfrm>
                <a:off x="7393002" y="3692706"/>
                <a:ext cx="4524059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sz="2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s-UY" sz="2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es-UY" sz="2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s-UY" sz="2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es-UY" sz="2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=∆</m:t>
                      </m:r>
                      <m:r>
                        <a:rPr lang="es-UY" sz="2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𝐾</m:t>
                      </m:r>
                      <m:r>
                        <a:rPr lang="es-UY" sz="2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+∆</m:t>
                      </m:r>
                      <m:r>
                        <a:rPr lang="es-UY" sz="2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𝑈</m:t>
                      </m:r>
                      <m:r>
                        <a:rPr lang="es-UY" sz="2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+∆</m:t>
                      </m:r>
                      <m:sSub>
                        <m:sSub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UY" sz="2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𝑖𝑛𝑡</m:t>
                          </m:r>
                        </m:sub>
                      </m:sSub>
                    </m:oMath>
                  </m:oMathPara>
                </a14:m>
                <a:endParaRPr lang="es-UY" sz="2600" dirty="0"/>
              </a:p>
            </p:txBody>
          </p:sp>
        </mc:Choice>
        <mc:Fallback xmlns="">
          <p:sp>
            <p:nvSpPr>
              <p:cNvPr id="23" name="Rectá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002" y="3692706"/>
                <a:ext cx="4524059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/>
              <p:cNvSpPr txBox="1"/>
              <p:nvPr/>
            </p:nvSpPr>
            <p:spPr>
              <a:xfrm>
                <a:off x="2877170" y="4404809"/>
                <a:ext cx="3511539" cy="80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6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UY" sz="260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s-UY" sz="26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UY" sz="2600" i="1" smtClean="0">
                          <a:latin typeface="Cambria Math" panose="02040503050406030204" pitchFamily="18" charset="0"/>
                        </a:rPr>
                        <m:t>𝑀𝑔</m:t>
                      </m:r>
                      <m:r>
                        <a:rPr lang="es-UY" sz="260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s-UY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es-UY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𝑀</m:t>
                          </m:r>
                          <m:sSubSup>
                            <m:sSubSupPr>
                              <m:ctrlPr>
                                <a:rPr lang="es-UY" sz="2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UY" sz="2600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  <m:sup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UY" sz="2600" dirty="0"/>
              </a:p>
            </p:txBody>
          </p:sp>
        </mc:Choice>
        <mc:Fallback xmlns="">
          <p:sp>
            <p:nvSpPr>
              <p:cNvPr id="24" name="Cuadro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170" y="4404809"/>
                <a:ext cx="3511539" cy="8078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24"/>
              <p:cNvSpPr/>
              <p:nvPr/>
            </p:nvSpPr>
            <p:spPr>
              <a:xfrm>
                <a:off x="7592545" y="5241320"/>
                <a:ext cx="4124975" cy="9001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Y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𝑀</m:t>
                          </m:r>
                          <m:sSubSup>
                            <m:sSubSupPr>
                              <m:ctrlPr>
                                <a:rPr lang="es-UY" sz="2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  <m:sup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UY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UY" sz="2600" i="1" smtClean="0">
                          <a:latin typeface="Cambria Math" panose="02040503050406030204" pitchFamily="18" charset="0"/>
                        </a:rPr>
                        <m:t>𝑀𝑔</m:t>
                      </m:r>
                      <m:sSub>
                        <m:sSub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s-UY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UY" sz="2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es-UY" sz="2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UY" sz="26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s-UY" sz="2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UY" sz="2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𝑖𝑛𝑡</m:t>
                          </m:r>
                        </m:sub>
                      </m:sSub>
                    </m:oMath>
                  </m:oMathPara>
                </a14:m>
                <a:endParaRPr lang="es-UY" sz="2600" dirty="0"/>
              </a:p>
            </p:txBody>
          </p:sp>
        </mc:Choice>
        <mc:Fallback xmlns="">
          <p:sp>
            <p:nvSpPr>
              <p:cNvPr id="25" name="Rectá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545" y="5241320"/>
                <a:ext cx="4124975" cy="9001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ctor recto 3"/>
          <p:cNvCxnSpPr>
            <a:cxnSpLocks/>
          </p:cNvCxnSpPr>
          <p:nvPr/>
        </p:nvCxnSpPr>
        <p:spPr>
          <a:xfrm flipH="1">
            <a:off x="6891733" y="1959396"/>
            <a:ext cx="23260" cy="4041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516141C1-3121-4191-8161-317181919111}" type="slidenum">
              <a:rPr lang="es-UY" smtClean="0">
                <a:solidFill>
                  <a:schemeClr val="bg1"/>
                </a:solidFill>
                <a:latin typeface="Calibri"/>
              </a:rPr>
              <a:t>15</a:t>
            </a:fld>
            <a:endParaRPr lang="es-UY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9D2AB5B-6A60-4F32-8A1B-D5ACE90021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8574"/>
          <a:stretch/>
        </p:blipFill>
        <p:spPr>
          <a:xfrm>
            <a:off x="423612" y="1358957"/>
            <a:ext cx="2105571" cy="221673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2108617-60FA-4FE5-B463-0919136BB4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972" y="3782119"/>
            <a:ext cx="2178850" cy="2760239"/>
          </a:xfrm>
          <a:prstGeom prst="rect">
            <a:avLst/>
          </a:prstGeom>
        </p:spPr>
      </p:pic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7D22D1C1-0C50-4A20-99D5-86AA5A7963E6}"/>
              </a:ext>
            </a:extLst>
          </p:cNvPr>
          <p:cNvCxnSpPr>
            <a:cxnSpLocks/>
          </p:cNvCxnSpPr>
          <p:nvPr/>
        </p:nvCxnSpPr>
        <p:spPr>
          <a:xfrm flipH="1">
            <a:off x="3007747" y="2675488"/>
            <a:ext cx="86633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99421A44-2553-485C-82EA-6AE38D8DD8CF}"/>
              </a:ext>
            </a:extLst>
          </p:cNvPr>
          <p:cNvSpPr/>
          <p:nvPr/>
        </p:nvSpPr>
        <p:spPr>
          <a:xfrm>
            <a:off x="7770252" y="3027691"/>
            <a:ext cx="3974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UY" sz="2400" dirty="0"/>
              <a:t>Sistema: saltarina-Tierra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178CDE74-A4A3-4B51-BCE4-119773584B1E}"/>
                  </a:ext>
                </a:extLst>
              </p:cNvPr>
              <p:cNvSpPr/>
              <p:nvPr/>
            </p:nvSpPr>
            <p:spPr>
              <a:xfrm>
                <a:off x="8393238" y="4526589"/>
                <a:ext cx="2992999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s-UY" sz="2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𝐾</m:t>
                      </m:r>
                      <m:r>
                        <a:rPr lang="es-UY" sz="2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+∆</m:t>
                      </m:r>
                      <m:r>
                        <a:rPr lang="es-UY" sz="2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𝑈</m:t>
                      </m:r>
                      <m:r>
                        <a:rPr lang="es-UY" sz="2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UY" sz="26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s-UY" sz="2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UY" sz="2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𝑖𝑛𝑡</m:t>
                          </m:r>
                        </m:sub>
                      </m:sSub>
                    </m:oMath>
                  </m:oMathPara>
                </a14:m>
                <a:endParaRPr lang="es-UY" sz="2600" dirty="0"/>
              </a:p>
            </p:txBody>
          </p:sp>
        </mc:Choice>
        <mc:Fallback xmlns=""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178CDE74-A4A3-4B51-BCE4-119773584B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3238" y="4526589"/>
                <a:ext cx="2992999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752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373792" y="1152525"/>
            <a:ext cx="53271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3000" b="1" i="1" dirty="0"/>
              <a:t>“Bola rodando sin deslizar”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516141C1-3121-4191-8161-317181919111}" type="slidenum">
              <a:rPr lang="es-UY" smtClean="0">
                <a:solidFill>
                  <a:schemeClr val="bg1"/>
                </a:solidFill>
                <a:latin typeface="Calibri"/>
              </a:rPr>
              <a:t>16</a:t>
            </a:fld>
            <a:endParaRPr lang="es-UY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1C32C4A-F508-4C47-9823-EACF49B39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624" y="173783"/>
            <a:ext cx="4565346" cy="2485462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259C5D0F-59F8-4BC5-A4F6-7710334C08AE}"/>
              </a:ext>
            </a:extLst>
          </p:cNvPr>
          <p:cNvSpPr/>
          <p:nvPr/>
        </p:nvSpPr>
        <p:spPr>
          <a:xfrm>
            <a:off x="809322" y="2896215"/>
            <a:ext cx="5480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UY" sz="2400" i="1" dirty="0"/>
              <a:t>Energía del centro de masa (ECM)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B6DDDFE-AC5D-4D5F-915C-5E367DEA2AC2}"/>
              </a:ext>
            </a:extLst>
          </p:cNvPr>
          <p:cNvSpPr/>
          <p:nvPr/>
        </p:nvSpPr>
        <p:spPr>
          <a:xfrm>
            <a:off x="7252990" y="2907751"/>
            <a:ext cx="4447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UY" sz="2400" i="1" dirty="0"/>
              <a:t>Principio de la energía (PE)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5327937C-6792-4DB6-AD91-63382563CC9D}"/>
                  </a:ext>
                </a:extLst>
              </p:cNvPr>
              <p:cNvSpPr txBox="1"/>
              <p:nvPr/>
            </p:nvSpPr>
            <p:spPr>
              <a:xfrm>
                <a:off x="1499309" y="4990808"/>
                <a:ext cx="4100674" cy="80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6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UY" sz="2600" i="1" smtClean="0">
                          <a:latin typeface="Cambria Math" panose="02040503050406030204" pitchFamily="18" charset="0"/>
                        </a:rPr>
                        <m:t>𝑀𝑔𝑠𝑒𝑛</m:t>
                      </m:r>
                      <m:r>
                        <a:rPr lang="es-UY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s-UY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UY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s-UY" sz="260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s-UY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es-UY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𝑀</m:t>
                          </m:r>
                          <m:sSubSup>
                            <m:sSubSupPr>
                              <m:ctrlPr>
                                <a:rPr lang="es-UY" sz="2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UY" sz="2600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  <m:sup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UY" sz="2600" dirty="0"/>
              </a:p>
            </p:txBody>
          </p:sp>
        </mc:Choice>
        <mc:Fallback xmlns="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5327937C-6792-4DB6-AD91-63382563C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309" y="4990808"/>
                <a:ext cx="4100674" cy="8078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2D3BBC59-1C23-4C3F-82AF-C9A849FB35D5}"/>
                  </a:ext>
                </a:extLst>
              </p:cNvPr>
              <p:cNvSpPr/>
              <p:nvPr/>
            </p:nvSpPr>
            <p:spPr>
              <a:xfrm>
                <a:off x="6778638" y="5403179"/>
                <a:ext cx="4456925" cy="9001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600" i="1" smtClean="0">
                          <a:latin typeface="Cambria Math" panose="02040503050406030204" pitchFamily="18" charset="0"/>
                        </a:rPr>
                        <m:t>𝑀𝑔</m:t>
                      </m:r>
                      <m:sSub>
                        <m:sSub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b="0" i="1" smtClean="0">
                              <a:latin typeface="Cambria Math" panose="02040503050406030204" pitchFamily="18" charset="0"/>
                            </a:rPr>
                            <m:t>𝑠𝑒𝑛</m:t>
                          </m:r>
                          <m:r>
                            <a:rPr lang="es-UY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s-UY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s-UY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UY" sz="2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es-UY" sz="2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𝑀</m:t>
                          </m:r>
                          <m:sSubSup>
                            <m:sSubSupPr>
                              <m:ctrlPr>
                                <a:rPr lang="es-UY" sz="2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UY" sz="2600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  <m:sup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UY" sz="2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sSup>
                            <m:sSupPr>
                              <m:ctrlPr>
                                <a:rPr lang="es-UY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s-UY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UY" sz="2600" dirty="0"/>
              </a:p>
            </p:txBody>
          </p:sp>
        </mc:Choice>
        <mc:Fallback xmlns=""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2D3BBC59-1C23-4C3F-82AF-C9A849FB35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638" y="5403179"/>
                <a:ext cx="4456925" cy="9001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F77B077C-F034-4B3F-9E00-CA822AC8209D}"/>
              </a:ext>
            </a:extLst>
          </p:cNvPr>
          <p:cNvCxnSpPr>
            <a:cxnSpLocks/>
          </p:cNvCxnSpPr>
          <p:nvPr/>
        </p:nvCxnSpPr>
        <p:spPr>
          <a:xfrm flipH="1">
            <a:off x="6289970" y="2853387"/>
            <a:ext cx="23259" cy="4041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F9604054-7B51-4A55-A12F-9197BEEC5145}"/>
              </a:ext>
            </a:extLst>
          </p:cNvPr>
          <p:cNvCxnSpPr>
            <a:cxnSpLocks/>
          </p:cNvCxnSpPr>
          <p:nvPr/>
        </p:nvCxnSpPr>
        <p:spPr>
          <a:xfrm flipH="1">
            <a:off x="994611" y="3569479"/>
            <a:ext cx="107063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>
            <a:extLst>
              <a:ext uri="{FF2B5EF4-FFF2-40B4-BE49-F238E27FC236}">
                <a16:creationId xmlns:a16="http://schemas.microsoft.com/office/drawing/2014/main" id="{159BB9BD-A97A-4F9C-9458-C5C4A6643130}"/>
              </a:ext>
            </a:extLst>
          </p:cNvPr>
          <p:cNvSpPr/>
          <p:nvPr/>
        </p:nvSpPr>
        <p:spPr>
          <a:xfrm>
            <a:off x="7019664" y="3864833"/>
            <a:ext cx="3974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UY" sz="2400" dirty="0"/>
              <a:t>Sistema: Bola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id="{ED93B0A1-7DBA-4924-897F-FBB2645474C8}"/>
                  </a:ext>
                </a:extLst>
              </p:cNvPr>
              <p:cNvSpPr/>
              <p:nvPr/>
            </p:nvSpPr>
            <p:spPr>
              <a:xfrm>
                <a:off x="7035202" y="4539866"/>
                <a:ext cx="4450321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sz="2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Y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s-UY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es-UY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s-UY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es-UY" sz="2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=∆</m:t>
                      </m:r>
                      <m:r>
                        <a:rPr lang="es-UY" sz="2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𝐾</m:t>
                      </m:r>
                      <m:r>
                        <a:rPr lang="es-UY" sz="2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+∆</m:t>
                      </m:r>
                      <m:r>
                        <a:rPr lang="es-UY" sz="2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𝑈</m:t>
                      </m:r>
                      <m:r>
                        <a:rPr lang="es-UY" sz="2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+∆</m:t>
                      </m:r>
                      <m:sSub>
                        <m:sSub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UY" sz="2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𝑖𝑛𝑡</m:t>
                          </m:r>
                        </m:sub>
                      </m:sSub>
                    </m:oMath>
                  </m:oMathPara>
                </a14:m>
                <a:endParaRPr lang="es-UY" sz="2600" dirty="0"/>
              </a:p>
            </p:txBody>
          </p:sp>
        </mc:Choice>
        <mc:Fallback xmlns=""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id="{ED93B0A1-7DBA-4924-897F-FBB2645474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202" y="4539866"/>
                <a:ext cx="4450321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A7D926A0-4502-46A0-A54E-1C252A3A05CD}"/>
                  </a:ext>
                </a:extLst>
              </p:cNvPr>
              <p:cNvSpPr txBox="1"/>
              <p:nvPr/>
            </p:nvSpPr>
            <p:spPr>
              <a:xfrm>
                <a:off x="2141829" y="4104727"/>
                <a:ext cx="2712922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UY" sz="2600" b="0" i="1" smtClean="0">
                              <a:latin typeface="Cambria Math" panose="02040503050406030204" pitchFamily="18" charset="0"/>
                            </a:rPr>
                            <m:t>𝑛𝑒𝑡𝑎</m:t>
                          </m:r>
                        </m:sub>
                      </m:sSub>
                      <m:sSub>
                        <m:sSub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s-UY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UY" sz="2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es-UY" sz="2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s-UY" sz="2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es-UY" sz="2600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A7D926A0-4502-46A0-A54E-1C252A3A0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829" y="4104727"/>
                <a:ext cx="2712922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51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26" grpId="0"/>
      <p:bldP spid="28" grpId="0"/>
      <p:bldP spid="29" grpId="0"/>
      <p:bldP spid="32" grpId="0"/>
      <p:bldP spid="3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46B9DF8-366B-41F6-B790-E9AA1C8B0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7805C-441A-4719-915D-E97A07C63338}" type="slidenum">
              <a:rPr lang="es-UY" smtClean="0"/>
              <a:pPr>
                <a:defRPr/>
              </a:pPr>
              <a:t>17</a:t>
            </a:fld>
            <a:endParaRPr lang="es-UY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9122C5-D8AB-42FC-9DA0-2DE5AF984190}"/>
              </a:ext>
            </a:extLst>
          </p:cNvPr>
          <p:cNvSpPr txBox="1"/>
          <p:nvPr/>
        </p:nvSpPr>
        <p:spPr>
          <a:xfrm>
            <a:off x="3121928" y="630242"/>
            <a:ext cx="6264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3000" b="1" i="1" dirty="0"/>
              <a:t>¿Y el trabajo del rozamiento?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C832196-7DCD-48D4-96E1-F55A115EC5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23" r="23878" b="24118"/>
          <a:stretch/>
        </p:blipFill>
        <p:spPr>
          <a:xfrm>
            <a:off x="6904038" y="3832251"/>
            <a:ext cx="3063240" cy="291587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C84658E-7027-41C8-898B-14AA341ADA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77" r="25422" b="26252"/>
          <a:stretch/>
        </p:blipFill>
        <p:spPr>
          <a:xfrm>
            <a:off x="2855750" y="3890382"/>
            <a:ext cx="2727960" cy="29158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833C6ED4-FE4B-435A-B9F6-FA681946F786}"/>
                  </a:ext>
                </a:extLst>
              </p:cNvPr>
              <p:cNvSpPr txBox="1"/>
              <p:nvPr/>
            </p:nvSpPr>
            <p:spPr>
              <a:xfrm>
                <a:off x="7352236" y="1892957"/>
                <a:ext cx="1948547" cy="46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UY" sz="2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UY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s-UY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es-UY" sz="2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d>
                        <m:dPr>
                          <m:begChr m:val="|"/>
                          <m:endChr m:val="|"/>
                          <m:ctrlPr>
                            <a:rPr lang="es-UY" sz="2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s-UY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s-UY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s-UY" sz="2600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833C6ED4-FE4B-435A-B9F6-FA681946F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236" y="1892957"/>
                <a:ext cx="1948547" cy="4608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n 7">
            <a:extLst>
              <a:ext uri="{FF2B5EF4-FFF2-40B4-BE49-F238E27FC236}">
                <a16:creationId xmlns:a16="http://schemas.microsoft.com/office/drawing/2014/main" id="{0F260618-B4F9-488E-B94E-5C842615396A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" b="4686"/>
          <a:stretch/>
        </p:blipFill>
        <p:spPr bwMode="auto">
          <a:xfrm>
            <a:off x="974751" y="1567813"/>
            <a:ext cx="5929287" cy="18174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0504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82271" y="803171"/>
            <a:ext cx="584978" cy="365125"/>
          </a:xfrm>
        </p:spPr>
        <p:txBody>
          <a:bodyPr/>
          <a:lstStyle/>
          <a:p>
            <a:fld id="{AA7E89D5-0906-4C91-8C2C-BEB193C6BA3A}" type="slidenum">
              <a:rPr lang="es-ES" smtClean="0"/>
              <a:pPr/>
              <a:t>18</a:t>
            </a:fld>
            <a:endParaRPr lang="es-ES" dirty="0"/>
          </a:p>
        </p:txBody>
      </p:sp>
      <p:sp>
        <p:nvSpPr>
          <p:cNvPr id="19" name="Rectángulo 18"/>
          <p:cNvSpPr/>
          <p:nvPr/>
        </p:nvSpPr>
        <p:spPr>
          <a:xfrm>
            <a:off x="2597863" y="1566648"/>
            <a:ext cx="73871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Y" sz="2400" i="1" dirty="0"/>
              <a:t>¿Y ahora que hacemos con los problemas de “calcule el trabajo del rozamiento”?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250" y="2732335"/>
            <a:ext cx="2307272" cy="3052698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1467249" y="5848987"/>
            <a:ext cx="2346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Y" sz="2400" i="1" dirty="0"/>
              <a:t>5ta ed. (2002)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88" y="2732335"/>
            <a:ext cx="2288570" cy="3051427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4771711" y="5848986"/>
            <a:ext cx="2224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Y" sz="2400" i="1" dirty="0"/>
              <a:t>5ta ed. (2005)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8374626" y="5848986"/>
            <a:ext cx="2224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Y" sz="2400" i="1" dirty="0"/>
              <a:t>6ta ed. (2005)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E6CE619-D15D-41AA-AE8B-C8D35599DAEA}"/>
              </a:ext>
            </a:extLst>
          </p:cNvPr>
          <p:cNvSpPr txBox="1"/>
          <p:nvPr/>
        </p:nvSpPr>
        <p:spPr>
          <a:xfrm>
            <a:off x="3121928" y="630242"/>
            <a:ext cx="6264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3000" b="1" i="1" dirty="0"/>
              <a:t>¿Y el trabajo del rozamiento?</a:t>
            </a:r>
          </a:p>
        </p:txBody>
      </p:sp>
      <p:pic>
        <p:nvPicPr>
          <p:cNvPr id="1026" name="Picture 2" descr="Descargar] Física para ciencias e ingenierías Vol. 1, 6ta Edición ...">
            <a:extLst>
              <a:ext uri="{FF2B5EF4-FFF2-40B4-BE49-F238E27FC236}">
                <a16:creationId xmlns:a16="http://schemas.microsoft.com/office/drawing/2014/main" id="{9D04513E-3465-4E45-BD3F-2F2ADD500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39" y="2732335"/>
            <a:ext cx="2288570" cy="305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9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57EB12C-BF91-4A87-8062-9B6AF1BC3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7805C-441A-4719-915D-E97A07C63338}" type="slidenum">
              <a:rPr lang="es-UY" smtClean="0"/>
              <a:pPr>
                <a:defRPr/>
              </a:pPr>
              <a:t>19</a:t>
            </a:fld>
            <a:endParaRPr lang="es-UY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E4A77D3-92D0-4EED-9CD1-D3A197F21CB5}"/>
              </a:ext>
            </a:extLst>
          </p:cNvPr>
          <p:cNvSpPr txBox="1"/>
          <p:nvPr/>
        </p:nvSpPr>
        <p:spPr>
          <a:xfrm>
            <a:off x="3121928" y="630242"/>
            <a:ext cx="6264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3000" b="1" i="1" dirty="0"/>
              <a:t>¿Y el trabajo del rozamiento?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1D914CAA-C1A9-4E8A-B661-257EC1CB9D0E}"/>
                  </a:ext>
                </a:extLst>
              </p:cNvPr>
              <p:cNvSpPr txBox="1"/>
              <p:nvPr/>
            </p:nvSpPr>
            <p:spPr>
              <a:xfrm>
                <a:off x="4358329" y="2955624"/>
                <a:ext cx="6708823" cy="98224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s-UY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UY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𝑀</m:t>
                          </m:r>
                          <m:sSup>
                            <m:sSupPr>
                              <m:ctrlPr>
                                <a:rPr lang="es-UY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UY" sz="2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UY" sz="2600" i="1">
                          <a:latin typeface="Cambria Math" panose="02040503050406030204" pitchFamily="18" charset="0"/>
                        </a:rPr>
                        <m:t>𝑀𝑔𝑠𝑒𝑛</m:t>
                      </m:r>
                      <m:r>
                        <a:rPr lang="es-UY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s-UY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s-UY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UY" sz="2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eqArr>
                            <m:eqArrPr>
                              <m:ctrlPr>
                                <a:rPr lang="es-UY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s-UY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𝑖𝑛𝑡</m:t>
                              </m:r>
                              <m:r>
                                <a:rPr lang="es-UY" sz="2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𝑒𝑟𝑛𝑎</m:t>
                              </m:r>
                            </m:e>
                            <m:e>
                              <m:r>
                                <a:rPr lang="es-UY" sz="2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𝑏𝑙𝑜𝑞𝑢𝑒</m:t>
                              </m:r>
                            </m:e>
                          </m:eqArr>
                        </m:sub>
                      </m:sSub>
                      <m:r>
                        <a:rPr lang="es-UY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UY" sz="2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eqArr>
                            <m:eqArrPr>
                              <m:ctrlPr>
                                <a:rPr lang="es-UY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s-UY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𝑖𝑛𝑡𝑒𝑟𝑛𝑎</m:t>
                              </m:r>
                            </m:e>
                            <m:e>
                              <m:r>
                                <a:rPr lang="es-UY" sz="2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𝑝𝑙𝑎𝑛𝑜</m:t>
                              </m:r>
                            </m:e>
                          </m:eqArr>
                        </m:sub>
                      </m:sSub>
                    </m:oMath>
                  </m:oMathPara>
                </a14:m>
                <a:endParaRPr lang="es-UY" sz="2600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1D914CAA-C1A9-4E8A-B661-257EC1CB9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329" y="2955624"/>
                <a:ext cx="6708823" cy="9822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ángulo 15">
            <a:extLst>
              <a:ext uri="{FF2B5EF4-FFF2-40B4-BE49-F238E27FC236}">
                <a16:creationId xmlns:a16="http://schemas.microsoft.com/office/drawing/2014/main" id="{A9F1E76B-F0F8-400E-A356-465E410088FD}"/>
              </a:ext>
            </a:extLst>
          </p:cNvPr>
          <p:cNvSpPr/>
          <p:nvPr/>
        </p:nvSpPr>
        <p:spPr>
          <a:xfrm>
            <a:off x="5237777" y="2279879"/>
            <a:ext cx="4949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UY" sz="2400" i="1" dirty="0"/>
              <a:t>Sistema: Bloque-Tierra-Plano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6F5B8135-499C-472C-98EB-E1ACF583E7B9}"/>
                  </a:ext>
                </a:extLst>
              </p:cNvPr>
              <p:cNvSpPr/>
              <p:nvPr/>
            </p:nvSpPr>
            <p:spPr>
              <a:xfrm>
                <a:off x="5487581" y="1573356"/>
                <a:ext cx="4450321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sz="2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Y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s-UY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es-UY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s-UY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es-UY" sz="2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=∆</m:t>
                      </m:r>
                      <m:r>
                        <a:rPr lang="es-UY" sz="2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𝐾</m:t>
                      </m:r>
                      <m:r>
                        <a:rPr lang="es-UY" sz="2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+∆</m:t>
                      </m:r>
                      <m:r>
                        <a:rPr lang="es-UY" sz="2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𝑈</m:t>
                      </m:r>
                      <m:r>
                        <a:rPr lang="es-UY" sz="2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+∆</m:t>
                      </m:r>
                      <m:sSub>
                        <m:sSub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UY" sz="2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𝑖𝑛𝑡</m:t>
                          </m:r>
                        </m:sub>
                      </m:sSub>
                    </m:oMath>
                  </m:oMathPara>
                </a14:m>
                <a:endParaRPr lang="es-UY" sz="2600" dirty="0"/>
              </a:p>
            </p:txBody>
          </p:sp>
        </mc:Choice>
        <mc:Fallback xmlns="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6F5B8135-499C-472C-98EB-E1ACF583E7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581" y="1573356"/>
                <a:ext cx="4450321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n 9">
            <a:extLst>
              <a:ext uri="{FF2B5EF4-FFF2-40B4-BE49-F238E27FC236}">
                <a16:creationId xmlns:a16="http://schemas.microsoft.com/office/drawing/2014/main" id="{CB8F8AF6-B1C8-466C-8DCE-00E9233A74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5550"/>
          <a:stretch/>
        </p:blipFill>
        <p:spPr>
          <a:xfrm>
            <a:off x="161745" y="1761056"/>
            <a:ext cx="3109989" cy="22981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B0E63035-299F-4208-8C89-C08C9651BB9C}"/>
                  </a:ext>
                </a:extLst>
              </p:cNvPr>
              <p:cNvSpPr txBox="1"/>
              <p:nvPr/>
            </p:nvSpPr>
            <p:spPr>
              <a:xfrm>
                <a:off x="4358329" y="4771058"/>
                <a:ext cx="7217810" cy="8309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108000" rIns="0" bIns="7200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s-UY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Y" sz="2600" i="1">
                            <a:latin typeface="Cambria Math" panose="02040503050406030204" pitchFamily="18" charset="0"/>
                          </a:rPr>
                          <m:t>𝑀𝑔𝑠𝑒𝑛</m:t>
                        </m:r>
                        <m:r>
                          <a:rPr lang="es-UY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s-UY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s-UY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es-UY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s-UY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es-UY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s-UY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𝑒𝑓𝑒𝑐𝑡𝑖𝑣𝑜</m:t>
                        </m:r>
                      </m:sub>
                    </m:sSub>
                    <m:r>
                      <a:rPr lang="es-UY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s-UY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Y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s-UY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UY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UY" sz="2600" i="1">
                            <a:latin typeface="Cambria Math" panose="02040503050406030204" pitchFamily="18" charset="0"/>
                          </a:rPr>
                          <m:t>𝑀</m:t>
                        </m:r>
                        <m:sSup>
                          <m:sSupPr>
                            <m:ctrlPr>
                              <a:rPr lang="es-UY" sz="2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sz="2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s-UY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s-UY" sz="2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s-UY" sz="2600" dirty="0"/>
                  <a:t>+</a:t>
                </a:r>
                <a:r>
                  <a:rPr lang="es-UY" sz="26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UY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sSub>
                      <m:sSubPr>
                        <m:ctrlPr>
                          <a:rPr lang="es-UY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eqArr>
                          <m:eqArrPr>
                            <m:ctrlPr>
                              <a:rPr lang="es-UY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s-UY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𝑖𝑛𝑡</m:t>
                            </m:r>
                            <m:r>
                              <a:rPr lang="es-UY" sz="2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𝑒𝑟𝑛𝑎</m:t>
                            </m:r>
                          </m:e>
                          <m:e>
                            <m:r>
                              <a:rPr lang="es-UY" sz="2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𝑏𝑙𝑜𝑞𝑢𝑒</m:t>
                            </m:r>
                          </m:e>
                        </m:eqArr>
                      </m:sub>
                    </m:sSub>
                  </m:oMath>
                </a14:m>
                <a:endParaRPr lang="es-UY" sz="2600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B0E63035-299F-4208-8C89-C08C9651B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329" y="4771058"/>
                <a:ext cx="7217810" cy="8309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ángulo 13">
            <a:extLst>
              <a:ext uri="{FF2B5EF4-FFF2-40B4-BE49-F238E27FC236}">
                <a16:creationId xmlns:a16="http://schemas.microsoft.com/office/drawing/2014/main" id="{1908DE83-7568-4935-9960-F94908990EE4}"/>
              </a:ext>
            </a:extLst>
          </p:cNvPr>
          <p:cNvSpPr/>
          <p:nvPr/>
        </p:nvSpPr>
        <p:spPr>
          <a:xfrm>
            <a:off x="5037420" y="4162715"/>
            <a:ext cx="4949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UY" sz="2400" i="1" dirty="0"/>
              <a:t>Sistema: Bloque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4197ADF0-3A20-4543-AE5F-3ED40EE88A9B}"/>
                  </a:ext>
                </a:extLst>
              </p:cNvPr>
              <p:cNvSpPr txBox="1"/>
              <p:nvPr/>
            </p:nvSpPr>
            <p:spPr>
              <a:xfrm>
                <a:off x="5487581" y="5866830"/>
                <a:ext cx="5274008" cy="721855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lIns="0" tIns="0" rIns="0" b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s-UY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s-UY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s-UY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𝑒𝑓𝑒𝑐𝑡𝑖𝑣𝑜</m:t>
                          </m:r>
                        </m:sub>
                      </m:sSub>
                      <m:r>
                        <a:rPr lang="es-UY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s-UY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s-UY" sz="2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sz="2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eqArr>
                            <m:eqArrPr>
                              <m:ctrlPr>
                                <a:rPr lang="es-UY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s-UY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𝑖𝑛𝑡𝑒𝑟𝑛𝑎</m:t>
                              </m:r>
                            </m:e>
                            <m:e>
                              <m:r>
                                <a:rPr lang="es-UY" sz="2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𝑝𝑙𝑎𝑛𝑜</m:t>
                              </m:r>
                            </m:e>
                          </m:eqArr>
                        </m:sub>
                      </m:sSub>
                      <m:r>
                        <a:rPr lang="es-UY" sz="26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(1)</m:t>
                      </m:r>
                    </m:oMath>
                  </m:oMathPara>
                </a14:m>
                <a:endParaRPr lang="es-UY" sz="2600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4197ADF0-3A20-4543-AE5F-3ED40EE88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581" y="5866830"/>
                <a:ext cx="5274008" cy="7218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818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9" grpId="0"/>
      <p:bldP spid="13" grpId="0" animBg="1"/>
      <p:bldP spid="14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16A635A-B7AF-4EAE-8510-37EEBF04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7805C-441A-4719-915D-E97A07C63338}" type="slidenum">
              <a:rPr lang="es-UY" smtClean="0"/>
              <a:pPr>
                <a:defRPr/>
              </a:pPr>
              <a:t>2</a:t>
            </a:fld>
            <a:endParaRPr lang="es-UY"/>
          </a:p>
        </p:txBody>
      </p:sp>
      <p:pic>
        <p:nvPicPr>
          <p:cNvPr id="4" name="Imagen 3">
            <a:hlinkClick r:id="rId2"/>
            <a:extLst>
              <a:ext uri="{FF2B5EF4-FFF2-40B4-BE49-F238E27FC236}">
                <a16:creationId xmlns:a16="http://schemas.microsoft.com/office/drawing/2014/main" id="{E66AE7D4-7203-49F4-9633-F3244D7EE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532" y="2475163"/>
            <a:ext cx="7770773" cy="3397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4F50D72-1C45-4922-B82A-12D2CB894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5531" y="787400"/>
            <a:ext cx="7770773" cy="127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57EB12C-BF91-4A87-8062-9B6AF1BC3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7805C-441A-4719-915D-E97A07C63338}" type="slidenum">
              <a:rPr lang="es-UY" smtClean="0"/>
              <a:pPr>
                <a:defRPr/>
              </a:pPr>
              <a:t>20</a:t>
            </a:fld>
            <a:endParaRPr lang="es-UY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5F78589-21B5-42AA-800A-E761690BC1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550"/>
          <a:stretch/>
        </p:blipFill>
        <p:spPr>
          <a:xfrm>
            <a:off x="161745" y="1761056"/>
            <a:ext cx="3109989" cy="229819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E4A77D3-92D0-4EED-9CD1-D3A197F21CB5}"/>
              </a:ext>
            </a:extLst>
          </p:cNvPr>
          <p:cNvSpPr txBox="1"/>
          <p:nvPr/>
        </p:nvSpPr>
        <p:spPr>
          <a:xfrm>
            <a:off x="3121928" y="630242"/>
            <a:ext cx="6264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3000" b="1" i="1" dirty="0"/>
              <a:t>¿Y el trabajo del rozamiento?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999BBD0-0A5D-4BA8-B8E8-BF6DBEBEFFE4}"/>
              </a:ext>
            </a:extLst>
          </p:cNvPr>
          <p:cNvSpPr/>
          <p:nvPr/>
        </p:nvSpPr>
        <p:spPr>
          <a:xfrm>
            <a:off x="9703728" y="3547357"/>
            <a:ext cx="172098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UY" sz="2600" b="1" i="1" dirty="0"/>
              <a:t>ECM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90B8B090-7E1F-4C86-AC01-6DA092DD7157}"/>
                  </a:ext>
                </a:extLst>
              </p:cNvPr>
              <p:cNvSpPr txBox="1"/>
              <p:nvPr/>
            </p:nvSpPr>
            <p:spPr>
              <a:xfrm>
                <a:off x="5390043" y="3389654"/>
                <a:ext cx="3680943" cy="8002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UY" sz="2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sz="2600" i="1" smtClean="0">
                              <a:latin typeface="Cambria Math" panose="02040503050406030204" pitchFamily="18" charset="0"/>
                            </a:rPr>
                            <m:t>𝑀𝑔</m:t>
                          </m:r>
                          <m:r>
                            <a:rPr lang="es-UY" sz="2600" b="0" i="1" smtClean="0">
                              <a:latin typeface="Cambria Math" panose="02040503050406030204" pitchFamily="18" charset="0"/>
                            </a:rPr>
                            <m:t>𝑠𝑒𝑛</m:t>
                          </m:r>
                          <m:r>
                            <a:rPr lang="es-UY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s-UY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s-UY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s-UY" sz="2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UY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𝑀</m:t>
                          </m:r>
                          <m:sSup>
                            <m:sSupPr>
                              <m:ctrlPr>
                                <a:rPr lang="es-UY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UY" sz="2600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90B8B090-7E1F-4C86-AC01-6DA092DD7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043" y="3389654"/>
                <a:ext cx="3680943" cy="8002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6A1A7E1F-EE25-472F-B91D-D105936DAD77}"/>
                  </a:ext>
                </a:extLst>
              </p:cNvPr>
              <p:cNvSpPr txBox="1"/>
              <p:nvPr/>
            </p:nvSpPr>
            <p:spPr>
              <a:xfrm>
                <a:off x="4860758" y="5059425"/>
                <a:ext cx="6286797" cy="649152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UY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UY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s-UY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s-UY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s-UY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s-UY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UY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s-UY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𝑒𝑓𝑒𝑐𝑡𝑖𝑣𝑜</m:t>
                        </m:r>
                      </m:sub>
                    </m:sSub>
                    <m:r>
                      <a:rPr lang="es-UY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)−</m:t>
                    </m:r>
                    <m:d>
                      <m:dPr>
                        <m:begChr m:val="|"/>
                        <m:endChr m:val="|"/>
                        <m:ctrlPr>
                          <a:rPr lang="es-UY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Y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s-UY" sz="26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UY" sz="26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UY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sSub>
                      <m:sSubPr>
                        <m:ctrlPr>
                          <a:rPr lang="es-UY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eqArr>
                          <m:eqArrPr>
                            <m:ctrlPr>
                              <a:rPr lang="es-UY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s-UY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𝑖𝑛𝑡</m:t>
                            </m:r>
                            <m:r>
                              <a:rPr lang="es-UY" sz="2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𝑒𝑟𝑛𝑎</m:t>
                            </m:r>
                          </m:e>
                          <m:e>
                            <m:r>
                              <a:rPr lang="es-UY" sz="2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𝑏𝑙𝑜𝑞𝑢𝑒</m:t>
                            </m:r>
                          </m:e>
                        </m:eqArr>
                      </m:sub>
                    </m:sSub>
                    <m:r>
                      <a:rPr lang="es-UY" sz="2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(2)</m:t>
                    </m:r>
                  </m:oMath>
                </a14:m>
                <a:r>
                  <a:rPr lang="es-UY" sz="2600" dirty="0"/>
                  <a:t>      </a:t>
                </a:r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6A1A7E1F-EE25-472F-B91D-D105936DA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758" y="5059425"/>
                <a:ext cx="6286797" cy="6491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lipse 4">
            <a:extLst>
              <a:ext uri="{FF2B5EF4-FFF2-40B4-BE49-F238E27FC236}">
                <a16:creationId xmlns:a16="http://schemas.microsoft.com/office/drawing/2014/main" id="{ACCE7EB3-98AA-4096-B214-0867F3F81497}"/>
              </a:ext>
            </a:extLst>
          </p:cNvPr>
          <p:cNvSpPr/>
          <p:nvPr/>
        </p:nvSpPr>
        <p:spPr>
          <a:xfrm>
            <a:off x="4860758" y="3259690"/>
            <a:ext cx="6448040" cy="118562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BEE7D8B-37B9-4C89-BC6D-02545F1A917B}"/>
                  </a:ext>
                </a:extLst>
              </p:cNvPr>
              <p:cNvSpPr txBox="1"/>
              <p:nvPr/>
            </p:nvSpPr>
            <p:spPr>
              <a:xfrm>
                <a:off x="4330797" y="2102339"/>
                <a:ext cx="7217810" cy="8309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108000" rIns="0" bIns="7200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s-UY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Y" sz="2600" i="1">
                            <a:latin typeface="Cambria Math" panose="02040503050406030204" pitchFamily="18" charset="0"/>
                          </a:rPr>
                          <m:t>𝑀𝑔𝑠𝑒𝑛</m:t>
                        </m:r>
                        <m:r>
                          <a:rPr lang="es-UY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s-UY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s-UY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es-UY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s-UY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es-UY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s-UY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𝑒𝑓𝑒𝑐𝑡𝑖𝑣𝑜</m:t>
                        </m:r>
                      </m:sub>
                    </m:sSub>
                    <m:r>
                      <a:rPr lang="es-UY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s-UY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Y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s-UY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UY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UY" sz="2600" i="1">
                            <a:latin typeface="Cambria Math" panose="02040503050406030204" pitchFamily="18" charset="0"/>
                          </a:rPr>
                          <m:t>𝑀</m:t>
                        </m:r>
                        <m:sSup>
                          <m:sSupPr>
                            <m:ctrlPr>
                              <a:rPr lang="es-UY" sz="2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sz="2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s-UY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s-UY" sz="2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s-UY" sz="2600" dirty="0"/>
                  <a:t>+</a:t>
                </a:r>
                <a:r>
                  <a:rPr lang="es-UY" sz="26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UY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sSub>
                      <m:sSubPr>
                        <m:ctrlPr>
                          <a:rPr lang="es-UY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eqArr>
                          <m:eqArrPr>
                            <m:ctrlPr>
                              <a:rPr lang="es-UY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s-UY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𝑖𝑛𝑡</m:t>
                            </m:r>
                            <m:r>
                              <a:rPr lang="es-UY" sz="2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𝑒𝑟𝑛𝑎</m:t>
                            </m:r>
                          </m:e>
                          <m:e>
                            <m:r>
                              <a:rPr lang="es-UY" sz="2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𝑏𝑙𝑜𝑞𝑢𝑒</m:t>
                            </m:r>
                          </m:e>
                        </m:eqArr>
                      </m:sub>
                    </m:sSub>
                  </m:oMath>
                </a14:m>
                <a:endParaRPr lang="es-UY" sz="2600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BEE7D8B-37B9-4C89-BC6D-02545F1A9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797" y="2102339"/>
                <a:ext cx="7217810" cy="8309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ángulo 13">
            <a:extLst>
              <a:ext uri="{FF2B5EF4-FFF2-40B4-BE49-F238E27FC236}">
                <a16:creationId xmlns:a16="http://schemas.microsoft.com/office/drawing/2014/main" id="{8173E563-5B1E-4737-AF50-296EC7C340B4}"/>
              </a:ext>
            </a:extLst>
          </p:cNvPr>
          <p:cNvSpPr/>
          <p:nvPr/>
        </p:nvSpPr>
        <p:spPr>
          <a:xfrm>
            <a:off x="5009888" y="1493996"/>
            <a:ext cx="4949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UY" sz="2400" i="1" dirty="0"/>
              <a:t>Sistema: Bloque</a:t>
            </a:r>
          </a:p>
        </p:txBody>
      </p:sp>
    </p:spTree>
    <p:extLst>
      <p:ext uri="{BB962C8B-B14F-4D97-AF65-F5344CB8AC3E}">
        <p14:creationId xmlns:p14="http://schemas.microsoft.com/office/powerpoint/2010/main" val="110670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 animBg="1"/>
      <p:bldP spid="5" grpId="0" animBg="1"/>
      <p:bldP spid="13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57EB12C-BF91-4A87-8062-9B6AF1BC3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7805C-441A-4719-915D-E97A07C63338}" type="slidenum">
              <a:rPr lang="es-UY" smtClean="0"/>
              <a:pPr>
                <a:defRPr/>
              </a:pPr>
              <a:t>21</a:t>
            </a:fld>
            <a:endParaRPr lang="es-UY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E4A77D3-92D0-4EED-9CD1-D3A197F21CB5}"/>
              </a:ext>
            </a:extLst>
          </p:cNvPr>
          <p:cNvSpPr txBox="1"/>
          <p:nvPr/>
        </p:nvSpPr>
        <p:spPr>
          <a:xfrm>
            <a:off x="3121928" y="630242"/>
            <a:ext cx="6264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3000" b="1" i="1" dirty="0"/>
              <a:t>¿Y el trabajo del rozamiento?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1D914CAA-C1A9-4E8A-B661-257EC1CB9D0E}"/>
                  </a:ext>
                </a:extLst>
              </p:cNvPr>
              <p:cNvSpPr txBox="1"/>
              <p:nvPr/>
            </p:nvSpPr>
            <p:spPr>
              <a:xfrm>
                <a:off x="5507486" y="4331474"/>
                <a:ext cx="4325415" cy="6491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s-UY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𝑁𝑑</m:t>
                      </m:r>
                      <m:r>
                        <a:rPr lang="es-UY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=∆</m:t>
                      </m:r>
                      <m:sSub>
                        <m:sSub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eqArr>
                            <m:eqArrPr>
                              <m:ctrlPr>
                                <a:rPr lang="es-UY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s-UY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𝑖𝑛𝑡</m:t>
                              </m:r>
                              <m:r>
                                <a:rPr lang="es-UY" sz="2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𝑒𝑟𝑛𝑎</m:t>
                              </m:r>
                            </m:e>
                            <m:e>
                              <m:r>
                                <a:rPr lang="es-UY" sz="2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𝑏𝑙𝑜𝑞𝑢𝑒</m:t>
                              </m:r>
                            </m:e>
                          </m:eqArr>
                        </m:sub>
                      </m:sSub>
                      <m:r>
                        <a:rPr lang="es-UY" sz="26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s-UY" sz="2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eqArr>
                            <m:eqArrPr>
                              <m:ctrlPr>
                                <a:rPr lang="es-UY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s-UY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𝑖𝑛𝑡𝑒𝑟𝑛𝑎</m:t>
                              </m:r>
                            </m:e>
                            <m:e>
                              <m:r>
                                <a:rPr lang="es-UY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𝑝𝑙𝑎𝑛𝑜</m:t>
                              </m:r>
                            </m:e>
                          </m:eqArr>
                        </m:sub>
                      </m:sSub>
                    </m:oMath>
                  </m:oMathPara>
                </a14:m>
                <a:endParaRPr lang="es-UY" sz="2600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1D914CAA-C1A9-4E8A-B661-257EC1CB9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7486" y="4331474"/>
                <a:ext cx="4325415" cy="6491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30A64BFE-7C0A-4E2C-ACD4-A07201CCF201}"/>
                  </a:ext>
                </a:extLst>
              </p:cNvPr>
              <p:cNvSpPr txBox="1"/>
              <p:nvPr/>
            </p:nvSpPr>
            <p:spPr>
              <a:xfrm>
                <a:off x="6178277" y="5558524"/>
                <a:ext cx="3346557" cy="649152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s-UY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𝑁𝑑</m:t>
                      </m:r>
                      <m:r>
                        <a:rPr lang="es-UY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=∆</m:t>
                      </m:r>
                      <m:sSub>
                        <m:sSub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eqArr>
                            <m:eqArrPr>
                              <m:ctrlPr>
                                <a:rPr lang="es-UY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s-UY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𝑖𝑛𝑡</m:t>
                              </m:r>
                              <m:r>
                                <a:rPr lang="es-UY" sz="2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𝑒𝑟𝑛𝑎</m:t>
                              </m:r>
                            </m:e>
                            <m:e>
                              <m:r>
                                <a:rPr lang="es-UY" sz="2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𝑏𝑙𝑜𝑞𝑢𝑒</m:t>
                              </m:r>
                              <m:r>
                                <a:rPr lang="es-UY" sz="2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s-UY" sz="2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𝑝𝑙𝑎𝑛𝑜</m:t>
                              </m:r>
                            </m:e>
                          </m:eqArr>
                        </m:sub>
                      </m:sSub>
                    </m:oMath>
                  </m:oMathPara>
                </a14:m>
                <a:endParaRPr lang="es-UY" sz="2600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30A64BFE-7C0A-4E2C-ACD4-A07201CCF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277" y="5558524"/>
                <a:ext cx="3346557" cy="6491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n 16">
            <a:extLst>
              <a:ext uri="{FF2B5EF4-FFF2-40B4-BE49-F238E27FC236}">
                <a16:creationId xmlns:a16="http://schemas.microsoft.com/office/drawing/2014/main" id="{7F711A8B-DF94-49A1-987E-486CCBD6DF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5550"/>
          <a:stretch/>
        </p:blipFill>
        <p:spPr>
          <a:xfrm>
            <a:off x="161745" y="1761056"/>
            <a:ext cx="3109989" cy="22981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97D3BD65-E7CF-4DF7-82E1-A389BEC5BEC3}"/>
                  </a:ext>
                </a:extLst>
              </p:cNvPr>
              <p:cNvSpPr txBox="1"/>
              <p:nvPr/>
            </p:nvSpPr>
            <p:spPr>
              <a:xfrm>
                <a:off x="4825842" y="1761056"/>
                <a:ext cx="5274008" cy="721855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lIns="0" tIns="0" rIns="0" b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s-UY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s-UY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s-UY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𝑒𝑓𝑒𝑐𝑡𝑖𝑣𝑜</m:t>
                          </m:r>
                        </m:sub>
                      </m:sSub>
                      <m:r>
                        <a:rPr lang="es-UY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s-UY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s-UY" sz="2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sz="2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eqArr>
                            <m:eqArrPr>
                              <m:ctrlPr>
                                <a:rPr lang="es-UY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s-UY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𝑖𝑛𝑡𝑒𝑟𝑛𝑎</m:t>
                              </m:r>
                            </m:e>
                            <m:e>
                              <m:r>
                                <a:rPr lang="es-UY" sz="2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𝑝𝑙𝑎𝑛𝑜</m:t>
                              </m:r>
                            </m:e>
                          </m:eqArr>
                        </m:sub>
                      </m:sSub>
                      <m:r>
                        <a:rPr lang="es-UY" sz="26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(1)</m:t>
                      </m:r>
                    </m:oMath>
                  </m:oMathPara>
                </a14:m>
                <a:endParaRPr lang="es-UY" sz="2600" dirty="0"/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97D3BD65-E7CF-4DF7-82E1-A389BEC5B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842" y="1761056"/>
                <a:ext cx="5274008" cy="7218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96F2CCD2-67A8-42ED-9AB2-33A5E075DC60}"/>
                  </a:ext>
                </a:extLst>
              </p:cNvPr>
              <p:cNvSpPr txBox="1"/>
              <p:nvPr/>
            </p:nvSpPr>
            <p:spPr>
              <a:xfrm>
                <a:off x="4572000" y="3104424"/>
                <a:ext cx="6286797" cy="649152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UY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UY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s-UY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s-UY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s-UY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s-UY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UY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s-UY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𝑒𝑓𝑒𝑐𝑡𝑖𝑣𝑜</m:t>
                        </m:r>
                      </m:sub>
                    </m:sSub>
                    <m:r>
                      <a:rPr lang="es-UY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)−</m:t>
                    </m:r>
                    <m:d>
                      <m:dPr>
                        <m:begChr m:val="|"/>
                        <m:endChr m:val="|"/>
                        <m:ctrlPr>
                          <a:rPr lang="es-UY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Y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s-UY" sz="26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UY" sz="26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UY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sSub>
                      <m:sSubPr>
                        <m:ctrlPr>
                          <a:rPr lang="es-UY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eqArr>
                          <m:eqArrPr>
                            <m:ctrlPr>
                              <a:rPr lang="es-UY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s-UY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𝑖𝑛𝑡</m:t>
                            </m:r>
                            <m:r>
                              <a:rPr lang="es-UY" sz="2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𝑒𝑟𝑛𝑎</m:t>
                            </m:r>
                          </m:e>
                          <m:e>
                            <m:r>
                              <a:rPr lang="es-UY" sz="2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𝑏𝑙𝑜𝑞𝑢𝑒</m:t>
                            </m:r>
                          </m:e>
                        </m:eqArr>
                      </m:sub>
                    </m:sSub>
                    <m:r>
                      <a:rPr lang="es-UY" sz="2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(2)</m:t>
                    </m:r>
                  </m:oMath>
                </a14:m>
                <a:r>
                  <a:rPr lang="es-UY" sz="2600" dirty="0"/>
                  <a:t>      </a:t>
                </a:r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96F2CCD2-67A8-42ED-9AB2-33A5E075D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104424"/>
                <a:ext cx="6286797" cy="6491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278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57EB12C-BF91-4A87-8062-9B6AF1BC3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7805C-441A-4719-915D-E97A07C63338}" type="slidenum">
              <a:rPr lang="es-UY" smtClean="0"/>
              <a:pPr>
                <a:defRPr/>
              </a:pPr>
              <a:t>22</a:t>
            </a:fld>
            <a:endParaRPr lang="es-UY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E4A77D3-92D0-4EED-9CD1-D3A197F21CB5}"/>
              </a:ext>
            </a:extLst>
          </p:cNvPr>
          <p:cNvSpPr txBox="1"/>
          <p:nvPr/>
        </p:nvSpPr>
        <p:spPr>
          <a:xfrm>
            <a:off x="3121928" y="630242"/>
            <a:ext cx="6264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3000" b="1" i="1" dirty="0"/>
              <a:t>Resolviendo el enredo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1D914CAA-C1A9-4E8A-B661-257EC1CB9D0E}"/>
                  </a:ext>
                </a:extLst>
              </p:cNvPr>
              <p:cNvSpPr txBox="1"/>
              <p:nvPr/>
            </p:nvSpPr>
            <p:spPr>
              <a:xfrm>
                <a:off x="5137185" y="3802694"/>
                <a:ext cx="5656227" cy="9095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s-UY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𝑀</m:t>
                          </m:r>
                          <m:sSup>
                            <m:sSupPr>
                              <m:ctrlPr>
                                <a:rPr lang="es-UY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UY" sz="2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UY" sz="2600" i="1">
                          <a:latin typeface="Cambria Math" panose="02040503050406030204" pitchFamily="18" charset="0"/>
                        </a:rPr>
                        <m:t>𝑀𝑔𝑠𝑒𝑛</m:t>
                      </m:r>
                      <m:r>
                        <a:rPr lang="es-UY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s-UY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s-UY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UY" sz="2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eqArr>
                            <m:eqArrPr>
                              <m:ctrlPr>
                                <a:rPr lang="es-UY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s-UY" sz="2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𝑖𝑛𝑡</m:t>
                              </m:r>
                              <m:r>
                                <a:rPr lang="es-UY" sz="2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𝑒𝑟𝑛𝑎</m:t>
                              </m:r>
                            </m:e>
                            <m:e>
                              <m:r>
                                <a:rPr lang="es-UY" sz="2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𝑏𝑙𝑜𝑞𝑢𝑒</m:t>
                              </m:r>
                              <m:r>
                                <a:rPr lang="es-UY" sz="2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s-UY" sz="2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𝑝𝑙𝑎𝑛𝑜</m:t>
                              </m:r>
                            </m:e>
                          </m:eqArr>
                        </m:sub>
                      </m:sSub>
                    </m:oMath>
                  </m:oMathPara>
                </a14:m>
                <a:endParaRPr lang="es-UY" sz="2600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1D914CAA-C1A9-4E8A-B661-257EC1CB9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185" y="3802694"/>
                <a:ext cx="5656227" cy="9095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ángulo 15">
            <a:extLst>
              <a:ext uri="{FF2B5EF4-FFF2-40B4-BE49-F238E27FC236}">
                <a16:creationId xmlns:a16="http://schemas.microsoft.com/office/drawing/2014/main" id="{A9F1E76B-F0F8-400E-A356-465E410088FD}"/>
              </a:ext>
            </a:extLst>
          </p:cNvPr>
          <p:cNvSpPr/>
          <p:nvPr/>
        </p:nvSpPr>
        <p:spPr>
          <a:xfrm>
            <a:off x="4912596" y="1975618"/>
            <a:ext cx="4949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UY" sz="2400" dirty="0"/>
              <a:t>Sistema: </a:t>
            </a:r>
            <a:r>
              <a:rPr lang="es-UY" sz="2400" i="1" dirty="0"/>
              <a:t>Bloque-Tierra-Plano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D47E996F-EA7D-44F8-AF78-FE074DD1EF3B}"/>
                  </a:ext>
                </a:extLst>
              </p:cNvPr>
              <p:cNvSpPr txBox="1"/>
              <p:nvPr/>
            </p:nvSpPr>
            <p:spPr>
              <a:xfrm>
                <a:off x="5736712" y="5286615"/>
                <a:ext cx="4125809" cy="872987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lIns="0" tIns="0" rIns="0" b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UY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s-UY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𝑁𝑑</m:t>
                      </m:r>
                      <m:r>
                        <a:rPr lang="es-UY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𝑀</m:t>
                          </m:r>
                          <m:sSup>
                            <m:sSupPr>
                              <m:ctrlPr>
                                <a:rPr lang="es-UY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UY" sz="26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𝑀𝑔𝑠𝑒𝑛</m:t>
                          </m:r>
                          <m:r>
                            <a:rPr lang="es-UY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s-UY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s-UY" sz="2600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D47E996F-EA7D-44F8-AF78-FE074DD1E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712" y="5286615"/>
                <a:ext cx="4125809" cy="8729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6F5B8135-499C-472C-98EB-E1ACF583E7B9}"/>
                  </a:ext>
                </a:extLst>
              </p:cNvPr>
              <p:cNvSpPr/>
              <p:nvPr/>
            </p:nvSpPr>
            <p:spPr>
              <a:xfrm>
                <a:off x="5260815" y="2873767"/>
                <a:ext cx="4450321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sz="2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UY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s-UY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es-UY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s-UY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es-UY" sz="2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=∆</m:t>
                      </m:r>
                      <m:r>
                        <a:rPr lang="es-UY" sz="2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𝐾</m:t>
                      </m:r>
                      <m:r>
                        <a:rPr lang="es-UY" sz="2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+∆</m:t>
                      </m:r>
                      <m:r>
                        <a:rPr lang="es-UY" sz="2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𝑈</m:t>
                      </m:r>
                      <m:r>
                        <a:rPr lang="es-UY" sz="2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+∆</m:t>
                      </m:r>
                      <m:sSub>
                        <m:sSub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UY" sz="2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𝑖𝑛𝑡</m:t>
                          </m:r>
                        </m:sub>
                      </m:sSub>
                    </m:oMath>
                  </m:oMathPara>
                </a14:m>
                <a:endParaRPr lang="es-UY" sz="2600" dirty="0"/>
              </a:p>
            </p:txBody>
          </p:sp>
        </mc:Choice>
        <mc:Fallback xmlns="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6F5B8135-499C-472C-98EB-E1ACF583E7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815" y="2873767"/>
                <a:ext cx="445032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C3CD0FB8-E1F9-4B09-B5D3-DC37F6808E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5550"/>
          <a:stretch/>
        </p:blipFill>
        <p:spPr>
          <a:xfrm>
            <a:off x="161745" y="1761056"/>
            <a:ext cx="3109989" cy="229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4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4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00EB958-6E36-4A82-8AD8-30B374766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7805C-441A-4719-915D-E97A07C63338}" type="slidenum">
              <a:rPr lang="es-UY" smtClean="0"/>
              <a:pPr>
                <a:defRPr/>
              </a:pPr>
              <a:t>23</a:t>
            </a:fld>
            <a:endParaRPr lang="es-UY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B151B19-E6BE-4473-900A-32C575109C0B}"/>
              </a:ext>
            </a:extLst>
          </p:cNvPr>
          <p:cNvSpPr/>
          <p:nvPr/>
        </p:nvSpPr>
        <p:spPr>
          <a:xfrm>
            <a:off x="2358914" y="787400"/>
            <a:ext cx="79496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000" b="1" i="1" dirty="0"/>
              <a:t>A modo de cierre…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A104FB1-BF13-4550-AE64-B2D0DF0A9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238" y="1734223"/>
            <a:ext cx="4452963" cy="33370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FB14CB2-9C91-49E5-8E79-7D9B9463C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38" y="1731863"/>
            <a:ext cx="4734688" cy="333703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49EEE48-DD76-44C2-9C56-C46E61E9BA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4" r="13491"/>
          <a:stretch/>
        </p:blipFill>
        <p:spPr>
          <a:xfrm>
            <a:off x="792396" y="1726869"/>
            <a:ext cx="4452963" cy="334702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E1EC592-D47C-42D8-9422-E18E1C0C65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4682" y="1570467"/>
            <a:ext cx="7629525" cy="73342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C1DD036-8A61-4992-9699-E28893453B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23" y="2296087"/>
            <a:ext cx="6106221" cy="221330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B41D291F-AA5B-446A-B23A-D4B6AE5653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879" y="2278023"/>
            <a:ext cx="5483972" cy="2249436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08EE087A-DCD0-4979-9380-75CE0AF039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5882" y="4496872"/>
            <a:ext cx="5900236" cy="223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1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00EB958-6E36-4A82-8AD8-30B374766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7805C-441A-4719-915D-E97A07C63338}" type="slidenum">
              <a:rPr lang="es-UY" smtClean="0"/>
              <a:pPr>
                <a:defRPr/>
              </a:pPr>
              <a:t>24</a:t>
            </a:fld>
            <a:endParaRPr lang="es-UY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B151B19-E6BE-4473-900A-32C575109C0B}"/>
              </a:ext>
            </a:extLst>
          </p:cNvPr>
          <p:cNvSpPr/>
          <p:nvPr/>
        </p:nvSpPr>
        <p:spPr>
          <a:xfrm>
            <a:off x="2358914" y="787400"/>
            <a:ext cx="79496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000" b="1" i="1" dirty="0"/>
              <a:t>A modo de cierre…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E377BB0-81C1-4AF5-AC8E-0509DEDF639D}"/>
              </a:ext>
            </a:extLst>
          </p:cNvPr>
          <p:cNvSpPr txBox="1"/>
          <p:nvPr/>
        </p:nvSpPr>
        <p:spPr>
          <a:xfrm>
            <a:off x="3029779" y="1632240"/>
            <a:ext cx="6132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400" b="1" i="1" dirty="0"/>
              <a:t>Categorización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1C08A92-0DBC-4740-AF20-59F2202F2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236" y="4436571"/>
            <a:ext cx="4102132" cy="216006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083FBFB-8A20-4D8C-9062-51FAE31F8A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425" y="2228047"/>
            <a:ext cx="2401905" cy="240190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0CD8C18-69D7-4CEC-A39F-FC8E19CA53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359" y="2507378"/>
            <a:ext cx="3369325" cy="1456480"/>
          </a:xfrm>
          <a:prstGeom prst="rect">
            <a:avLst/>
          </a:prstGeom>
        </p:spPr>
      </p:pic>
      <p:sp>
        <p:nvSpPr>
          <p:cNvPr id="82" name="Rectángulo 81">
            <a:extLst>
              <a:ext uri="{FF2B5EF4-FFF2-40B4-BE49-F238E27FC236}">
                <a16:creationId xmlns:a16="http://schemas.microsoft.com/office/drawing/2014/main" id="{B2D0DF6F-B4CE-44FA-B53B-52DBAECF3098}"/>
              </a:ext>
            </a:extLst>
          </p:cNvPr>
          <p:cNvSpPr/>
          <p:nvPr/>
        </p:nvSpPr>
        <p:spPr>
          <a:xfrm>
            <a:off x="1104771" y="2569007"/>
            <a:ext cx="10457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i="1" dirty="0"/>
              <a:t>“El conocimiento en física consiste en muchas piezas de información, cada una de las cuales se aplica principalmente a una situación específica.”</a:t>
            </a:r>
            <a:endParaRPr lang="es-UY" sz="2400" i="1" dirty="0"/>
          </a:p>
        </p:txBody>
      </p:sp>
      <p:grpSp>
        <p:nvGrpSpPr>
          <p:cNvPr id="83" name="Grupo 82">
            <a:extLst>
              <a:ext uri="{FF2B5EF4-FFF2-40B4-BE49-F238E27FC236}">
                <a16:creationId xmlns:a16="http://schemas.microsoft.com/office/drawing/2014/main" id="{56B20C11-5A91-4D87-A204-6FE9F1D8A1D6}"/>
              </a:ext>
            </a:extLst>
          </p:cNvPr>
          <p:cNvGrpSpPr/>
          <p:nvPr/>
        </p:nvGrpSpPr>
        <p:grpSpPr>
          <a:xfrm>
            <a:off x="1794488" y="1697471"/>
            <a:ext cx="8663212" cy="4899855"/>
            <a:chOff x="1794488" y="1697471"/>
            <a:chExt cx="8663212" cy="4899855"/>
          </a:xfrm>
        </p:grpSpPr>
        <p:cxnSp>
          <p:nvCxnSpPr>
            <p:cNvPr id="84" name="Conector recto 83">
              <a:extLst>
                <a:ext uri="{FF2B5EF4-FFF2-40B4-BE49-F238E27FC236}">
                  <a16:creationId xmlns:a16="http://schemas.microsoft.com/office/drawing/2014/main" id="{3724DB52-BE4F-49AA-8E89-9F7B830CD238}"/>
                </a:ext>
              </a:extLst>
            </p:cNvPr>
            <p:cNvCxnSpPr>
              <a:stCxn id="108" idx="2"/>
              <a:endCxn id="109" idx="0"/>
            </p:cNvCxnSpPr>
            <p:nvPr/>
          </p:nvCxnSpPr>
          <p:spPr>
            <a:xfrm>
              <a:off x="5032881" y="4164351"/>
              <a:ext cx="0" cy="1246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ector recto 84">
              <a:extLst>
                <a:ext uri="{FF2B5EF4-FFF2-40B4-BE49-F238E27FC236}">
                  <a16:creationId xmlns:a16="http://schemas.microsoft.com/office/drawing/2014/main" id="{1E18E9D2-DA17-4715-9E75-7BF97D26C84A}"/>
                </a:ext>
              </a:extLst>
            </p:cNvPr>
            <p:cNvCxnSpPr>
              <a:stCxn id="110" idx="2"/>
              <a:endCxn id="111" idx="0"/>
            </p:cNvCxnSpPr>
            <p:nvPr/>
          </p:nvCxnSpPr>
          <p:spPr>
            <a:xfrm>
              <a:off x="2837824" y="4173607"/>
              <a:ext cx="0" cy="1153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ector recto 85">
              <a:extLst>
                <a:ext uri="{FF2B5EF4-FFF2-40B4-BE49-F238E27FC236}">
                  <a16:creationId xmlns:a16="http://schemas.microsoft.com/office/drawing/2014/main" id="{AFD1A266-EAF0-41BB-ABB7-007EF3606BB5}"/>
                </a:ext>
              </a:extLst>
            </p:cNvPr>
            <p:cNvCxnSpPr>
              <a:stCxn id="104" idx="2"/>
              <a:endCxn id="110" idx="0"/>
            </p:cNvCxnSpPr>
            <p:nvPr/>
          </p:nvCxnSpPr>
          <p:spPr>
            <a:xfrm flipH="1">
              <a:off x="2837824" y="3431081"/>
              <a:ext cx="976059" cy="2808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ector recto 86">
              <a:extLst>
                <a:ext uri="{FF2B5EF4-FFF2-40B4-BE49-F238E27FC236}">
                  <a16:creationId xmlns:a16="http://schemas.microsoft.com/office/drawing/2014/main" id="{74B4DD7E-23AA-4106-AA0F-40A85357380D}"/>
                </a:ext>
              </a:extLst>
            </p:cNvPr>
            <p:cNvCxnSpPr>
              <a:stCxn id="104" idx="2"/>
              <a:endCxn id="108" idx="0"/>
            </p:cNvCxnSpPr>
            <p:nvPr/>
          </p:nvCxnSpPr>
          <p:spPr>
            <a:xfrm>
              <a:off x="3813883" y="3431081"/>
              <a:ext cx="1218998" cy="2716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Grupo 87">
              <a:extLst>
                <a:ext uri="{FF2B5EF4-FFF2-40B4-BE49-F238E27FC236}">
                  <a16:creationId xmlns:a16="http://schemas.microsoft.com/office/drawing/2014/main" id="{BB18B498-285E-4B55-A5E7-730D672CB90D}"/>
                </a:ext>
              </a:extLst>
            </p:cNvPr>
            <p:cNvGrpSpPr/>
            <p:nvPr/>
          </p:nvGrpSpPr>
          <p:grpSpPr>
            <a:xfrm>
              <a:off x="1794488" y="1697471"/>
              <a:ext cx="8663212" cy="4899855"/>
              <a:chOff x="44794" y="1777502"/>
              <a:chExt cx="7540739" cy="4899855"/>
            </a:xfrm>
          </p:grpSpPr>
          <p:sp>
            <p:nvSpPr>
              <p:cNvPr id="95" name="CuadroTexto 94">
                <a:extLst>
                  <a:ext uri="{FF2B5EF4-FFF2-40B4-BE49-F238E27FC236}">
                    <a16:creationId xmlns:a16="http://schemas.microsoft.com/office/drawing/2014/main" id="{2171D219-BD1B-4EC4-BD10-B29A199925D9}"/>
                  </a:ext>
                </a:extLst>
              </p:cNvPr>
              <p:cNvSpPr txBox="1"/>
              <p:nvPr/>
            </p:nvSpPr>
            <p:spPr>
              <a:xfrm>
                <a:off x="2735276" y="1777502"/>
                <a:ext cx="2159775" cy="8309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UY" sz="2400" b="1" dirty="0"/>
                  <a:t>Leyes de Newton</a:t>
                </a:r>
              </a:p>
            </p:txBody>
          </p:sp>
          <p:grpSp>
            <p:nvGrpSpPr>
              <p:cNvPr id="96" name="Grupo 95">
                <a:extLst>
                  <a:ext uri="{FF2B5EF4-FFF2-40B4-BE49-F238E27FC236}">
                    <a16:creationId xmlns:a16="http://schemas.microsoft.com/office/drawing/2014/main" id="{6ED78BD9-BC26-431F-A925-3C0DBE79348A}"/>
                  </a:ext>
                </a:extLst>
              </p:cNvPr>
              <p:cNvGrpSpPr/>
              <p:nvPr/>
            </p:nvGrpSpPr>
            <p:grpSpPr>
              <a:xfrm>
                <a:off x="44794" y="3049447"/>
                <a:ext cx="7540739" cy="3627910"/>
                <a:chOff x="44794" y="3049447"/>
                <a:chExt cx="7540739" cy="3627910"/>
              </a:xfrm>
            </p:grpSpPr>
            <p:grpSp>
              <p:nvGrpSpPr>
                <p:cNvPr id="97" name="Grupo 96">
                  <a:extLst>
                    <a:ext uri="{FF2B5EF4-FFF2-40B4-BE49-F238E27FC236}">
                      <a16:creationId xmlns:a16="http://schemas.microsoft.com/office/drawing/2014/main" id="{6FCA4ED8-2828-4634-B27C-C6B88EA860F1}"/>
                    </a:ext>
                  </a:extLst>
                </p:cNvPr>
                <p:cNvGrpSpPr/>
                <p:nvPr/>
              </p:nvGrpSpPr>
              <p:grpSpPr>
                <a:xfrm>
                  <a:off x="44794" y="3049447"/>
                  <a:ext cx="3726955" cy="3627910"/>
                  <a:chOff x="44794" y="3049447"/>
                  <a:chExt cx="3726955" cy="3627910"/>
                </a:xfrm>
              </p:grpSpPr>
              <p:sp>
                <p:nvSpPr>
                  <p:cNvPr id="104" name="CuadroTexto 103">
                    <a:extLst>
                      <a:ext uri="{FF2B5EF4-FFF2-40B4-BE49-F238E27FC236}">
                        <a16:creationId xmlns:a16="http://schemas.microsoft.com/office/drawing/2014/main" id="{42F34CEF-5596-44C0-990C-3E1D38539A8F}"/>
                      </a:ext>
                    </a:extLst>
                  </p:cNvPr>
                  <p:cNvSpPr txBox="1"/>
                  <p:nvPr/>
                </p:nvSpPr>
                <p:spPr>
                  <a:xfrm>
                    <a:off x="788656" y="3049447"/>
                    <a:ext cx="2027769" cy="4616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es-UY" sz="2400" dirty="0"/>
                      <a:t>Interacciones</a:t>
                    </a:r>
                  </a:p>
                </p:txBody>
              </p:sp>
              <p:grpSp>
                <p:nvGrpSpPr>
                  <p:cNvPr id="105" name="Grupo 104">
                    <a:extLst>
                      <a:ext uri="{FF2B5EF4-FFF2-40B4-BE49-F238E27FC236}">
                        <a16:creationId xmlns:a16="http://schemas.microsoft.com/office/drawing/2014/main" id="{4826B0AA-3341-476D-95B6-98D442296401}"/>
                      </a:ext>
                    </a:extLst>
                  </p:cNvPr>
                  <p:cNvGrpSpPr/>
                  <p:nvPr/>
                </p:nvGrpSpPr>
                <p:grpSpPr>
                  <a:xfrm>
                    <a:off x="44794" y="3782717"/>
                    <a:ext cx="3726955" cy="2894640"/>
                    <a:chOff x="44794" y="3782717"/>
                    <a:chExt cx="3726955" cy="2894640"/>
                  </a:xfrm>
                </p:grpSpPr>
                <p:grpSp>
                  <p:nvGrpSpPr>
                    <p:cNvPr id="106" name="Grupo 105">
                      <a:extLst>
                        <a:ext uri="{FF2B5EF4-FFF2-40B4-BE49-F238E27FC236}">
                          <a16:creationId xmlns:a16="http://schemas.microsoft.com/office/drawing/2014/main" id="{3EBB48A7-B142-4A00-AF0D-A515B8D01CA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4794" y="3791973"/>
                      <a:ext cx="1816307" cy="2885384"/>
                      <a:chOff x="44794" y="3791973"/>
                      <a:chExt cx="1816307" cy="2885384"/>
                    </a:xfrm>
                  </p:grpSpPr>
                  <p:sp>
                    <p:nvSpPr>
                      <p:cNvPr id="110" name="CuadroTexto 109">
                        <a:extLst>
                          <a:ext uri="{FF2B5EF4-FFF2-40B4-BE49-F238E27FC236}">
                            <a16:creationId xmlns:a16="http://schemas.microsoft.com/office/drawing/2014/main" id="{CA5F4803-6523-4E10-B5F7-9DACA55060B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4794" y="3791973"/>
                        <a:ext cx="1816307" cy="4616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txBody>
                      <a:bodyPr wrap="square" rtlCol="0" anchor="ctr">
                        <a:spAutoFit/>
                      </a:bodyPr>
                      <a:lstStyle/>
                      <a:p>
                        <a:pPr algn="ctr"/>
                        <a:r>
                          <a:rPr lang="es-UY" sz="2400" dirty="0"/>
                          <a:t>Fuerzas</a:t>
                        </a:r>
                      </a:p>
                    </p:txBody>
                  </p:sp>
                  <p:sp>
                    <p:nvSpPr>
                      <p:cNvPr id="111" name="CuadroTexto 110">
                        <a:extLst>
                          <a:ext uri="{FF2B5EF4-FFF2-40B4-BE49-F238E27FC236}">
                            <a16:creationId xmlns:a16="http://schemas.microsoft.com/office/drawing/2014/main" id="{E5B13C44-299D-4A5F-AB58-815E6932073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4794" y="4369033"/>
                        <a:ext cx="1816307" cy="230832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txBody>
                      <a:bodyPr wrap="square" rtlCol="0" anchor="ctr">
                        <a:spAutoFit/>
                      </a:bodyPr>
                      <a:lstStyle/>
                      <a:p>
                        <a:pPr algn="ctr"/>
                        <a:r>
                          <a:rPr lang="es-UY" sz="2400" dirty="0"/>
                          <a:t>Gravedad</a:t>
                        </a:r>
                      </a:p>
                      <a:p>
                        <a:pPr algn="ctr"/>
                        <a:r>
                          <a:rPr lang="es-UY" sz="2400" dirty="0"/>
                          <a:t>Tensión</a:t>
                        </a:r>
                      </a:p>
                      <a:p>
                        <a:pPr algn="ctr"/>
                        <a:r>
                          <a:rPr lang="es-UY" sz="2400" dirty="0"/>
                          <a:t>Resortes</a:t>
                        </a:r>
                      </a:p>
                      <a:p>
                        <a:pPr algn="ctr"/>
                        <a:r>
                          <a:rPr lang="es-UY" sz="2400" dirty="0"/>
                          <a:t>.</a:t>
                        </a:r>
                      </a:p>
                      <a:p>
                        <a:pPr algn="ctr"/>
                        <a:r>
                          <a:rPr lang="es-UY" sz="2400" dirty="0"/>
                          <a:t>.</a:t>
                        </a:r>
                      </a:p>
                      <a:p>
                        <a:pPr algn="ctr"/>
                        <a:r>
                          <a:rPr lang="es-UY" sz="2400" dirty="0"/>
                          <a:t>.</a:t>
                        </a:r>
                      </a:p>
                    </p:txBody>
                  </p:sp>
                </p:grpSp>
                <p:grpSp>
                  <p:nvGrpSpPr>
                    <p:cNvPr id="107" name="Grupo 106">
                      <a:extLst>
                        <a:ext uri="{FF2B5EF4-FFF2-40B4-BE49-F238E27FC236}">
                          <a16:creationId xmlns:a16="http://schemas.microsoft.com/office/drawing/2014/main" id="{34EE3145-94EC-43F4-A335-945743819FF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55442" y="3782717"/>
                      <a:ext cx="1816307" cy="2894640"/>
                      <a:chOff x="1955442" y="3782717"/>
                      <a:chExt cx="1816307" cy="2894640"/>
                    </a:xfrm>
                  </p:grpSpPr>
                  <p:sp>
                    <p:nvSpPr>
                      <p:cNvPr id="108" name="CuadroTexto 107">
                        <a:extLst>
                          <a:ext uri="{FF2B5EF4-FFF2-40B4-BE49-F238E27FC236}">
                            <a16:creationId xmlns:a16="http://schemas.microsoft.com/office/drawing/2014/main" id="{D1D996D3-B533-4C6A-8CAB-7DD73B2C846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955442" y="3782717"/>
                        <a:ext cx="1816307" cy="46166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txBody>
                      <a:bodyPr wrap="square" rtlCol="0" anchor="ctr">
                        <a:spAutoFit/>
                      </a:bodyPr>
                      <a:lstStyle/>
                      <a:p>
                        <a:pPr algn="ctr"/>
                        <a:r>
                          <a:rPr lang="es-UY" sz="2400" dirty="0"/>
                          <a:t>Vínculos</a:t>
                        </a:r>
                      </a:p>
                    </p:txBody>
                  </p:sp>
                  <p:sp>
                    <p:nvSpPr>
                      <p:cNvPr id="109" name="CuadroTexto 108">
                        <a:extLst>
                          <a:ext uri="{FF2B5EF4-FFF2-40B4-BE49-F238E27FC236}">
                            <a16:creationId xmlns:a16="http://schemas.microsoft.com/office/drawing/2014/main" id="{C6CE2C15-2F41-41C6-BAEA-5C38547CB3B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955442" y="4369033"/>
                        <a:ext cx="1816307" cy="230832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txBody>
                      <a:bodyPr wrap="square" rtlCol="0" anchor="ctr">
                        <a:spAutoFit/>
                      </a:bodyPr>
                      <a:lstStyle/>
                      <a:p>
                        <a:pPr algn="ctr"/>
                        <a:r>
                          <a:rPr lang="es-UY" sz="2400" dirty="0"/>
                          <a:t>Cuerdas</a:t>
                        </a:r>
                      </a:p>
                      <a:p>
                        <a:pPr algn="ctr"/>
                        <a:r>
                          <a:rPr lang="es-UY" sz="2400" dirty="0"/>
                          <a:t>Poleas</a:t>
                        </a:r>
                      </a:p>
                      <a:p>
                        <a:pPr algn="ctr"/>
                        <a:r>
                          <a:rPr lang="es-UY" sz="2400" dirty="0"/>
                          <a:t>Soportes</a:t>
                        </a:r>
                      </a:p>
                      <a:p>
                        <a:pPr algn="ctr"/>
                        <a:r>
                          <a:rPr lang="es-UY" sz="2400" dirty="0"/>
                          <a:t>.</a:t>
                        </a:r>
                      </a:p>
                      <a:p>
                        <a:pPr algn="ctr"/>
                        <a:r>
                          <a:rPr lang="es-UY" sz="2400" dirty="0"/>
                          <a:t>.</a:t>
                        </a:r>
                      </a:p>
                      <a:p>
                        <a:pPr algn="ctr"/>
                        <a:r>
                          <a:rPr lang="es-UY" sz="2400" dirty="0"/>
                          <a:t>.</a:t>
                        </a:r>
                      </a:p>
                    </p:txBody>
                  </p:sp>
                </p:grpSp>
              </p:grpSp>
            </p:grpSp>
            <p:grpSp>
              <p:nvGrpSpPr>
                <p:cNvPr id="98" name="Grupo 97">
                  <a:extLst>
                    <a:ext uri="{FF2B5EF4-FFF2-40B4-BE49-F238E27FC236}">
                      <a16:creationId xmlns:a16="http://schemas.microsoft.com/office/drawing/2014/main" id="{2F0D23E7-A803-4AC4-A33E-BCD5D189B224}"/>
                    </a:ext>
                  </a:extLst>
                </p:cNvPr>
                <p:cNvGrpSpPr/>
                <p:nvPr/>
              </p:nvGrpSpPr>
              <p:grpSpPr>
                <a:xfrm>
                  <a:off x="3866090" y="3049447"/>
                  <a:ext cx="3719443" cy="2410717"/>
                  <a:chOff x="3866090" y="3049447"/>
                  <a:chExt cx="3719443" cy="2410717"/>
                </a:xfrm>
              </p:grpSpPr>
              <p:sp>
                <p:nvSpPr>
                  <p:cNvPr id="99" name="CuadroTexto 98">
                    <a:extLst>
                      <a:ext uri="{FF2B5EF4-FFF2-40B4-BE49-F238E27FC236}">
                        <a16:creationId xmlns:a16="http://schemas.microsoft.com/office/drawing/2014/main" id="{A0A46A81-4A28-4AA7-B4CB-BAC492151720}"/>
                      </a:ext>
                    </a:extLst>
                  </p:cNvPr>
                  <p:cNvSpPr txBox="1"/>
                  <p:nvPr/>
                </p:nvSpPr>
                <p:spPr>
                  <a:xfrm>
                    <a:off x="4817658" y="3049447"/>
                    <a:ext cx="1816307" cy="46166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es-UY" sz="2400" dirty="0"/>
                      <a:t>Movimiento</a:t>
                    </a:r>
                  </a:p>
                </p:txBody>
              </p:sp>
              <p:grpSp>
                <p:nvGrpSpPr>
                  <p:cNvPr id="100" name="Grupo 99">
                    <a:extLst>
                      <a:ext uri="{FF2B5EF4-FFF2-40B4-BE49-F238E27FC236}">
                        <a16:creationId xmlns:a16="http://schemas.microsoft.com/office/drawing/2014/main" id="{330B3AAD-6AB6-4F68-9EB4-BD0754EA08A9}"/>
                      </a:ext>
                    </a:extLst>
                  </p:cNvPr>
                  <p:cNvGrpSpPr/>
                  <p:nvPr/>
                </p:nvGrpSpPr>
                <p:grpSpPr>
                  <a:xfrm>
                    <a:off x="3866090" y="3782717"/>
                    <a:ext cx="3719443" cy="461665"/>
                    <a:chOff x="3866090" y="3782717"/>
                    <a:chExt cx="3719443" cy="461665"/>
                  </a:xfrm>
                </p:grpSpPr>
                <p:sp>
                  <p:nvSpPr>
                    <p:cNvPr id="102" name="CuadroTexto 101">
                      <a:extLst>
                        <a:ext uri="{FF2B5EF4-FFF2-40B4-BE49-F238E27FC236}">
                          <a16:creationId xmlns:a16="http://schemas.microsoft.com/office/drawing/2014/main" id="{ED6C12B7-584A-4870-85AF-E4EFEBA1D8E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69226" y="3782717"/>
                      <a:ext cx="1816307" cy="4616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:r>
                        <a:rPr lang="es-UY" sz="2400" dirty="0"/>
                        <a:t>Aceleración</a:t>
                      </a:r>
                    </a:p>
                  </p:txBody>
                </p:sp>
                <p:sp>
                  <p:nvSpPr>
                    <p:cNvPr id="103" name="CuadroTexto 102">
                      <a:extLst>
                        <a:ext uri="{FF2B5EF4-FFF2-40B4-BE49-F238E27FC236}">
                          <a16:creationId xmlns:a16="http://schemas.microsoft.com/office/drawing/2014/main" id="{AE33101E-6AA9-46E6-A3BA-FF2AABEE2A9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66090" y="3782717"/>
                      <a:ext cx="1816307" cy="46166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:r>
                        <a:rPr lang="es-UY" sz="2400" dirty="0"/>
                        <a:t>Velocidad</a:t>
                      </a:r>
                    </a:p>
                  </p:txBody>
                </p:sp>
              </p:grpSp>
              <p:sp>
                <p:nvSpPr>
                  <p:cNvPr id="101" name="CuadroTexto 100">
                    <a:extLst>
                      <a:ext uri="{FF2B5EF4-FFF2-40B4-BE49-F238E27FC236}">
                        <a16:creationId xmlns:a16="http://schemas.microsoft.com/office/drawing/2014/main" id="{C1E8F100-741A-49B4-9CC9-A2E94BA08ACA}"/>
                      </a:ext>
                    </a:extLst>
                  </p:cNvPr>
                  <p:cNvSpPr txBox="1"/>
                  <p:nvPr/>
                </p:nvSpPr>
                <p:spPr>
                  <a:xfrm>
                    <a:off x="4817658" y="4629167"/>
                    <a:ext cx="1816307" cy="83099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es-UY" sz="2400" dirty="0"/>
                      <a:t>Ecuaciones cinemáticas</a:t>
                    </a:r>
                  </a:p>
                </p:txBody>
              </p:sp>
            </p:grpSp>
          </p:grpSp>
        </p:grpSp>
        <p:cxnSp>
          <p:nvCxnSpPr>
            <p:cNvPr id="89" name="Conector recto 88">
              <a:extLst>
                <a:ext uri="{FF2B5EF4-FFF2-40B4-BE49-F238E27FC236}">
                  <a16:creationId xmlns:a16="http://schemas.microsoft.com/office/drawing/2014/main" id="{90CF5101-5377-4D04-856E-A70265EC4569}"/>
                </a:ext>
              </a:extLst>
            </p:cNvPr>
            <p:cNvCxnSpPr>
              <a:stCxn id="102" idx="2"/>
              <a:endCxn id="101" idx="0"/>
            </p:cNvCxnSpPr>
            <p:nvPr/>
          </p:nvCxnSpPr>
          <p:spPr>
            <a:xfrm flipH="1">
              <a:off x="8321151" y="4164351"/>
              <a:ext cx="1093213" cy="3847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ector recto 89">
              <a:extLst>
                <a:ext uri="{FF2B5EF4-FFF2-40B4-BE49-F238E27FC236}">
                  <a16:creationId xmlns:a16="http://schemas.microsoft.com/office/drawing/2014/main" id="{0BF16E71-76E3-42EF-B1BD-E27CA87E49A6}"/>
                </a:ext>
              </a:extLst>
            </p:cNvPr>
            <p:cNvCxnSpPr>
              <a:stCxn id="101" idx="0"/>
              <a:endCxn id="103" idx="2"/>
            </p:cNvCxnSpPr>
            <p:nvPr/>
          </p:nvCxnSpPr>
          <p:spPr>
            <a:xfrm flipH="1" flipV="1">
              <a:off x="7227938" y="4164351"/>
              <a:ext cx="1093213" cy="3847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ector recto 90">
              <a:extLst>
                <a:ext uri="{FF2B5EF4-FFF2-40B4-BE49-F238E27FC236}">
                  <a16:creationId xmlns:a16="http://schemas.microsoft.com/office/drawing/2014/main" id="{5E780B80-8FC4-4458-A649-DE40448307FA}"/>
                </a:ext>
              </a:extLst>
            </p:cNvPr>
            <p:cNvCxnSpPr>
              <a:stCxn id="99" idx="2"/>
              <a:endCxn id="103" idx="0"/>
            </p:cNvCxnSpPr>
            <p:nvPr/>
          </p:nvCxnSpPr>
          <p:spPr>
            <a:xfrm flipH="1">
              <a:off x="7227938" y="3431081"/>
              <a:ext cx="1093213" cy="2716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ector recto 91">
              <a:extLst>
                <a:ext uri="{FF2B5EF4-FFF2-40B4-BE49-F238E27FC236}">
                  <a16:creationId xmlns:a16="http://schemas.microsoft.com/office/drawing/2014/main" id="{6EA52789-7CED-4BBD-8D92-3338EEA0DAE7}"/>
                </a:ext>
              </a:extLst>
            </p:cNvPr>
            <p:cNvCxnSpPr>
              <a:stCxn id="99" idx="2"/>
              <a:endCxn id="102" idx="0"/>
            </p:cNvCxnSpPr>
            <p:nvPr/>
          </p:nvCxnSpPr>
          <p:spPr>
            <a:xfrm>
              <a:off x="8321151" y="3431081"/>
              <a:ext cx="1093213" cy="2716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ector recto 92">
              <a:extLst>
                <a:ext uri="{FF2B5EF4-FFF2-40B4-BE49-F238E27FC236}">
                  <a16:creationId xmlns:a16="http://schemas.microsoft.com/office/drawing/2014/main" id="{5E1ACAC8-6941-4DE6-B417-95C2FC45D04B}"/>
                </a:ext>
              </a:extLst>
            </p:cNvPr>
            <p:cNvCxnSpPr>
              <a:stCxn id="95" idx="2"/>
              <a:endCxn id="104" idx="0"/>
            </p:cNvCxnSpPr>
            <p:nvPr/>
          </p:nvCxnSpPr>
          <p:spPr>
            <a:xfrm flipH="1">
              <a:off x="3813883" y="2528468"/>
              <a:ext cx="2312211" cy="4409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ector recto 93">
              <a:extLst>
                <a:ext uri="{FF2B5EF4-FFF2-40B4-BE49-F238E27FC236}">
                  <a16:creationId xmlns:a16="http://schemas.microsoft.com/office/drawing/2014/main" id="{C41E585F-BF0A-4017-8DC6-AB013A390987}"/>
                </a:ext>
              </a:extLst>
            </p:cNvPr>
            <p:cNvCxnSpPr>
              <a:stCxn id="95" idx="2"/>
              <a:endCxn id="99" idx="0"/>
            </p:cNvCxnSpPr>
            <p:nvPr/>
          </p:nvCxnSpPr>
          <p:spPr>
            <a:xfrm>
              <a:off x="6126094" y="2528468"/>
              <a:ext cx="2195057" cy="4409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upo 111">
            <a:extLst>
              <a:ext uri="{FF2B5EF4-FFF2-40B4-BE49-F238E27FC236}">
                <a16:creationId xmlns:a16="http://schemas.microsoft.com/office/drawing/2014/main" id="{59152BA9-E8A0-469B-9F27-F8768C995D16}"/>
              </a:ext>
            </a:extLst>
          </p:cNvPr>
          <p:cNvGrpSpPr/>
          <p:nvPr/>
        </p:nvGrpSpPr>
        <p:grpSpPr>
          <a:xfrm>
            <a:off x="1985767" y="1606869"/>
            <a:ext cx="8598568" cy="5014715"/>
            <a:chOff x="705851" y="1590801"/>
            <a:chExt cx="7179437" cy="5267199"/>
          </a:xfrm>
        </p:grpSpPr>
        <p:grpSp>
          <p:nvGrpSpPr>
            <p:cNvPr id="113" name="Grupo 112">
              <a:extLst>
                <a:ext uri="{FF2B5EF4-FFF2-40B4-BE49-F238E27FC236}">
                  <a16:creationId xmlns:a16="http://schemas.microsoft.com/office/drawing/2014/main" id="{1967D9E6-5E7E-4BB6-A910-09C1B1189302}"/>
                </a:ext>
              </a:extLst>
            </p:cNvPr>
            <p:cNvGrpSpPr/>
            <p:nvPr/>
          </p:nvGrpSpPr>
          <p:grpSpPr>
            <a:xfrm>
              <a:off x="705851" y="1590801"/>
              <a:ext cx="7179437" cy="5267199"/>
              <a:chOff x="705851" y="1590801"/>
              <a:chExt cx="7179437" cy="526719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Rectángulo redondeado 5">
                    <a:extLst>
                      <a:ext uri="{FF2B5EF4-FFF2-40B4-BE49-F238E27FC236}">
                        <a16:creationId xmlns:a16="http://schemas.microsoft.com/office/drawing/2014/main" id="{A423B57E-7331-4374-B589-E2FAD0E09E75}"/>
                      </a:ext>
                    </a:extLst>
                  </p:cNvPr>
                  <p:cNvSpPr/>
                  <p:nvPr/>
                </p:nvSpPr>
                <p:spPr>
                  <a:xfrm>
                    <a:off x="2006221" y="1696032"/>
                    <a:ext cx="1569492" cy="596792"/>
                  </a:xfrm>
                  <a:prstGeom prst="roundRect">
                    <a:avLst>
                      <a:gd name="adj" fmla="val 50000"/>
                    </a:avLst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UY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UY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𝑓𝑟𝑖𝑐</m:t>
                              </m:r>
                            </m:sub>
                          </m:sSub>
                          <m:r>
                            <a:rPr lang="es-UY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UY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s-UY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oMath>
                      </m:oMathPara>
                    </a14:m>
                    <a:endParaRPr lang="es-UY" sz="2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Rectángulo redondeado 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06221" y="1696032"/>
                    <a:ext cx="1569492" cy="596792"/>
                  </a:xfrm>
                  <a:prstGeom prst="roundRect">
                    <a:avLst>
                      <a:gd name="adj" fmla="val 50000"/>
                    </a:avLst>
                  </a:prstGeom>
                  <a:blipFill rotWithShape="0">
                    <a:blip r:embed="rId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1" name="Rectángulo redondeado 6">
                <a:extLst>
                  <a:ext uri="{FF2B5EF4-FFF2-40B4-BE49-F238E27FC236}">
                    <a16:creationId xmlns:a16="http://schemas.microsoft.com/office/drawing/2014/main" id="{A1482963-4D3C-4C1A-8855-0FDC7C9F7B05}"/>
                  </a:ext>
                </a:extLst>
              </p:cNvPr>
              <p:cNvSpPr/>
              <p:nvPr/>
            </p:nvSpPr>
            <p:spPr>
              <a:xfrm>
                <a:off x="4124615" y="1590801"/>
                <a:ext cx="1569492" cy="596792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tángulo redondeado 7">
                <a:extLst>
                  <a:ext uri="{FF2B5EF4-FFF2-40B4-BE49-F238E27FC236}">
                    <a16:creationId xmlns:a16="http://schemas.microsoft.com/office/drawing/2014/main" id="{0D24ECDD-9A8F-4EFE-94E1-4FE45B412B52}"/>
                  </a:ext>
                </a:extLst>
              </p:cNvPr>
              <p:cNvSpPr/>
              <p:nvPr/>
            </p:nvSpPr>
            <p:spPr>
              <a:xfrm>
                <a:off x="5694107" y="2152706"/>
                <a:ext cx="1569492" cy="596792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UY" sz="2400" dirty="0">
                    <a:solidFill>
                      <a:schemeClr val="tx1"/>
                    </a:solidFill>
                  </a:rPr>
                  <a:t>Poleas</a:t>
                </a:r>
              </a:p>
            </p:txBody>
          </p:sp>
          <p:sp>
            <p:nvSpPr>
              <p:cNvPr id="133" name="Rectángulo redondeado 8">
                <a:extLst>
                  <a:ext uri="{FF2B5EF4-FFF2-40B4-BE49-F238E27FC236}">
                    <a16:creationId xmlns:a16="http://schemas.microsoft.com/office/drawing/2014/main" id="{0ACAEB1F-D6AC-42EC-B80E-813B5EF3D654}"/>
                  </a:ext>
                </a:extLst>
              </p:cNvPr>
              <p:cNvSpPr/>
              <p:nvPr/>
            </p:nvSpPr>
            <p:spPr>
              <a:xfrm>
                <a:off x="3339869" y="4908503"/>
                <a:ext cx="1569492" cy="596792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tángulo redondeado 9">
                <a:extLst>
                  <a:ext uri="{FF2B5EF4-FFF2-40B4-BE49-F238E27FC236}">
                    <a16:creationId xmlns:a16="http://schemas.microsoft.com/office/drawing/2014/main" id="{83A9EE49-C6EA-46DD-9C09-F72F69C8AAFA}"/>
                  </a:ext>
                </a:extLst>
              </p:cNvPr>
              <p:cNvSpPr/>
              <p:nvPr/>
            </p:nvSpPr>
            <p:spPr>
              <a:xfrm>
                <a:off x="1092537" y="2630277"/>
                <a:ext cx="1569492" cy="596792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 sz="24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Rectángulo redondeado 10">
                    <a:extLst>
                      <a:ext uri="{FF2B5EF4-FFF2-40B4-BE49-F238E27FC236}">
                        <a16:creationId xmlns:a16="http://schemas.microsoft.com/office/drawing/2014/main" id="{7363B60B-477A-4BAE-B9DE-687361B7569C}"/>
                      </a:ext>
                    </a:extLst>
                  </p:cNvPr>
                  <p:cNvSpPr/>
                  <p:nvPr/>
                </p:nvSpPr>
                <p:spPr>
                  <a:xfrm>
                    <a:off x="1490598" y="4342031"/>
                    <a:ext cx="1760559" cy="596792"/>
                  </a:xfrm>
                  <a:prstGeom prst="roundRect">
                    <a:avLst>
                      <a:gd name="adj" fmla="val 50000"/>
                    </a:avLst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Y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𝐹𝑛𝑒𝑡𝑎</m:t>
                          </m:r>
                          <m:r>
                            <a:rPr lang="es-UY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UY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𝑚𝑎</m:t>
                          </m:r>
                        </m:oMath>
                      </m:oMathPara>
                    </a14:m>
                    <a:endParaRPr lang="es-UY" sz="2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Rectángulo redondeado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90598" y="4342031"/>
                    <a:ext cx="1760559" cy="596792"/>
                  </a:xfrm>
                  <a:prstGeom prst="roundRect">
                    <a:avLst>
                      <a:gd name="adj" fmla="val 50000"/>
                    </a:avLst>
                  </a:prstGeom>
                  <a:blipFill rotWithShape="0">
                    <a:blip r:embed="rId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6" name="Rectángulo redondeado 11">
                <a:extLst>
                  <a:ext uri="{FF2B5EF4-FFF2-40B4-BE49-F238E27FC236}">
                    <a16:creationId xmlns:a16="http://schemas.microsoft.com/office/drawing/2014/main" id="{3791B54B-CE50-47C5-83AD-8D1C88E930EB}"/>
                  </a:ext>
                </a:extLst>
              </p:cNvPr>
              <p:cNvSpPr/>
              <p:nvPr/>
            </p:nvSpPr>
            <p:spPr>
              <a:xfrm>
                <a:off x="4480594" y="3443133"/>
                <a:ext cx="1569492" cy="596792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UY" sz="2400" dirty="0">
                    <a:solidFill>
                      <a:schemeClr val="tx1"/>
                    </a:solidFill>
                  </a:rPr>
                  <a:t>¿Energía?</a:t>
                </a:r>
              </a:p>
            </p:txBody>
          </p:sp>
          <p:sp>
            <p:nvSpPr>
              <p:cNvPr id="137" name="Rectángulo redondeado 13">
                <a:extLst>
                  <a:ext uri="{FF2B5EF4-FFF2-40B4-BE49-F238E27FC236}">
                    <a16:creationId xmlns:a16="http://schemas.microsoft.com/office/drawing/2014/main" id="{C0C902A9-7D31-4127-8F98-E384D7B04AF4}"/>
                  </a:ext>
                </a:extLst>
              </p:cNvPr>
              <p:cNvSpPr/>
              <p:nvPr/>
            </p:nvSpPr>
            <p:spPr>
              <a:xfrm>
                <a:off x="6315796" y="3346290"/>
                <a:ext cx="1569492" cy="596792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tángulo redondeado 14">
                <a:extLst>
                  <a:ext uri="{FF2B5EF4-FFF2-40B4-BE49-F238E27FC236}">
                    <a16:creationId xmlns:a16="http://schemas.microsoft.com/office/drawing/2014/main" id="{D9601B4B-A985-49C9-A182-6A7CFAF770DE}"/>
                  </a:ext>
                </a:extLst>
              </p:cNvPr>
              <p:cNvSpPr/>
              <p:nvPr/>
            </p:nvSpPr>
            <p:spPr>
              <a:xfrm>
                <a:off x="5745677" y="4153141"/>
                <a:ext cx="1569492" cy="596792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Rectángulo redondeado 15">
                <a:extLst>
                  <a:ext uri="{FF2B5EF4-FFF2-40B4-BE49-F238E27FC236}">
                    <a16:creationId xmlns:a16="http://schemas.microsoft.com/office/drawing/2014/main" id="{D7E163A7-B977-4C00-B09F-66D3033B1CDA}"/>
                  </a:ext>
                </a:extLst>
              </p:cNvPr>
              <p:cNvSpPr/>
              <p:nvPr/>
            </p:nvSpPr>
            <p:spPr>
              <a:xfrm>
                <a:off x="3901701" y="2685093"/>
                <a:ext cx="1569492" cy="596792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 sz="24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0" name="Rectángulo redondeado 16">
                    <a:extLst>
                      <a:ext uri="{FF2B5EF4-FFF2-40B4-BE49-F238E27FC236}">
                        <a16:creationId xmlns:a16="http://schemas.microsoft.com/office/drawing/2014/main" id="{DF82C350-5391-495A-BFD8-9429A6FBD01A}"/>
                      </a:ext>
                    </a:extLst>
                  </p:cNvPr>
                  <p:cNvSpPr/>
                  <p:nvPr/>
                </p:nvSpPr>
                <p:spPr>
                  <a:xfrm>
                    <a:off x="4998073" y="5337772"/>
                    <a:ext cx="1569492" cy="596792"/>
                  </a:xfrm>
                  <a:prstGeom prst="roundRect">
                    <a:avLst>
                      <a:gd name="adj" fmla="val 50000"/>
                    </a:avLst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Y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UY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s-UY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UY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oMath>
                      </m:oMathPara>
                    </a14:m>
                    <a:endParaRPr lang="es-UY" sz="2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Rectángulo redondeado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98073" y="5337772"/>
                    <a:ext cx="1569492" cy="596792"/>
                  </a:xfrm>
                  <a:prstGeom prst="roundRect">
                    <a:avLst>
                      <a:gd name="adj" fmla="val 50000"/>
                    </a:avLst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1" name="Rectángulo redondeado 17">
                <a:extLst>
                  <a:ext uri="{FF2B5EF4-FFF2-40B4-BE49-F238E27FC236}">
                    <a16:creationId xmlns:a16="http://schemas.microsoft.com/office/drawing/2014/main" id="{95D3BBEC-F236-4A68-BBF9-733E905E0FA1}"/>
                  </a:ext>
                </a:extLst>
              </p:cNvPr>
              <p:cNvSpPr/>
              <p:nvPr/>
            </p:nvSpPr>
            <p:spPr>
              <a:xfrm>
                <a:off x="5859764" y="6133833"/>
                <a:ext cx="1569492" cy="596792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Rectángulo redondeado 18">
                <a:extLst>
                  <a:ext uri="{FF2B5EF4-FFF2-40B4-BE49-F238E27FC236}">
                    <a16:creationId xmlns:a16="http://schemas.microsoft.com/office/drawing/2014/main" id="{79F8A93E-CC1C-4F0A-99C2-1581D4D24B7B}"/>
                  </a:ext>
                </a:extLst>
              </p:cNvPr>
              <p:cNvSpPr/>
              <p:nvPr/>
            </p:nvSpPr>
            <p:spPr>
              <a:xfrm>
                <a:off x="2584272" y="6261208"/>
                <a:ext cx="1569492" cy="596792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Rectángulo redondeado 19">
                <a:extLst>
                  <a:ext uri="{FF2B5EF4-FFF2-40B4-BE49-F238E27FC236}">
                    <a16:creationId xmlns:a16="http://schemas.microsoft.com/office/drawing/2014/main" id="{6FFF6E4E-EAB9-455F-BDC9-9BE304AD6E4B}"/>
                  </a:ext>
                </a:extLst>
              </p:cNvPr>
              <p:cNvSpPr/>
              <p:nvPr/>
            </p:nvSpPr>
            <p:spPr>
              <a:xfrm>
                <a:off x="1018487" y="5454912"/>
                <a:ext cx="1569492" cy="596792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Rectángulo redondeado 20">
                <a:extLst>
                  <a:ext uri="{FF2B5EF4-FFF2-40B4-BE49-F238E27FC236}">
                    <a16:creationId xmlns:a16="http://schemas.microsoft.com/office/drawing/2014/main" id="{1FA233BA-E795-45B5-B802-AAE909E75991}"/>
                  </a:ext>
                </a:extLst>
              </p:cNvPr>
              <p:cNvSpPr/>
              <p:nvPr/>
            </p:nvSpPr>
            <p:spPr>
              <a:xfrm>
                <a:off x="705851" y="6261208"/>
                <a:ext cx="1569492" cy="596792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UY" sz="2400" dirty="0">
                    <a:solidFill>
                      <a:schemeClr val="tx1"/>
                    </a:solidFill>
                  </a:rPr>
                  <a:t>Cuerdas</a:t>
                </a:r>
              </a:p>
            </p:txBody>
          </p:sp>
        </p:grpSp>
        <p:grpSp>
          <p:nvGrpSpPr>
            <p:cNvPr id="114" name="Grupo 113">
              <a:extLst>
                <a:ext uri="{FF2B5EF4-FFF2-40B4-BE49-F238E27FC236}">
                  <a16:creationId xmlns:a16="http://schemas.microsoft.com/office/drawing/2014/main" id="{88C34E57-664E-42BD-BBF5-C578CDD95D52}"/>
                </a:ext>
              </a:extLst>
            </p:cNvPr>
            <p:cNvGrpSpPr/>
            <p:nvPr/>
          </p:nvGrpSpPr>
          <p:grpSpPr>
            <a:xfrm>
              <a:off x="1490597" y="2137917"/>
              <a:ext cx="4825199" cy="4123291"/>
              <a:chOff x="1490597" y="2137917"/>
              <a:chExt cx="4825199" cy="4123291"/>
            </a:xfrm>
          </p:grpSpPr>
          <p:cxnSp>
            <p:nvCxnSpPr>
              <p:cNvPr id="115" name="Conector recto 114">
                <a:extLst>
                  <a:ext uri="{FF2B5EF4-FFF2-40B4-BE49-F238E27FC236}">
                    <a16:creationId xmlns:a16="http://schemas.microsoft.com/office/drawing/2014/main" id="{24B348CF-CACD-42A5-A93B-7F99C001FE9A}"/>
                  </a:ext>
                </a:extLst>
              </p:cNvPr>
              <p:cNvCxnSpPr/>
              <p:nvPr/>
            </p:nvCxnSpPr>
            <p:spPr>
              <a:xfrm flipH="1">
                <a:off x="2169994" y="2292824"/>
                <a:ext cx="163773" cy="3411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Conector recto 115">
                <a:extLst>
                  <a:ext uri="{FF2B5EF4-FFF2-40B4-BE49-F238E27FC236}">
                    <a16:creationId xmlns:a16="http://schemas.microsoft.com/office/drawing/2014/main" id="{335B14EF-9BAD-419C-8A3B-EEF11C2472F9}"/>
                  </a:ext>
                </a:extLst>
              </p:cNvPr>
              <p:cNvCxnSpPr/>
              <p:nvPr/>
            </p:nvCxnSpPr>
            <p:spPr>
              <a:xfrm>
                <a:off x="2275343" y="2435160"/>
                <a:ext cx="1643775" cy="3737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onector recto 116">
                <a:extLst>
                  <a:ext uri="{FF2B5EF4-FFF2-40B4-BE49-F238E27FC236}">
                    <a16:creationId xmlns:a16="http://schemas.microsoft.com/office/drawing/2014/main" id="{7BBF86AA-B4CD-4C6A-8B7C-DB615F516A63}"/>
                  </a:ext>
                </a:extLst>
              </p:cNvPr>
              <p:cNvCxnSpPr>
                <a:endCxn id="135" idx="0"/>
              </p:cNvCxnSpPr>
              <p:nvPr/>
            </p:nvCxnSpPr>
            <p:spPr>
              <a:xfrm flipH="1">
                <a:off x="2370877" y="2630006"/>
                <a:ext cx="763496" cy="1712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ector recto 117">
                <a:extLst>
                  <a:ext uri="{FF2B5EF4-FFF2-40B4-BE49-F238E27FC236}">
                    <a16:creationId xmlns:a16="http://schemas.microsoft.com/office/drawing/2014/main" id="{0F9B7B46-B07F-441D-8B06-1C28C3EBDE39}"/>
                  </a:ext>
                </a:extLst>
              </p:cNvPr>
              <p:cNvCxnSpPr>
                <a:endCxn id="139" idx="0"/>
              </p:cNvCxnSpPr>
              <p:nvPr/>
            </p:nvCxnSpPr>
            <p:spPr>
              <a:xfrm flipH="1">
                <a:off x="4686447" y="2187593"/>
                <a:ext cx="149917" cy="497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Conector recto 118">
                <a:extLst>
                  <a:ext uri="{FF2B5EF4-FFF2-40B4-BE49-F238E27FC236}">
                    <a16:creationId xmlns:a16="http://schemas.microsoft.com/office/drawing/2014/main" id="{8D1E9532-806F-4371-B1FD-BFECFEA63074}"/>
                  </a:ext>
                </a:extLst>
              </p:cNvPr>
              <p:cNvCxnSpPr/>
              <p:nvPr/>
            </p:nvCxnSpPr>
            <p:spPr>
              <a:xfrm>
                <a:off x="5562990" y="2137917"/>
                <a:ext cx="200850" cy="119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Conector recto 119">
                <a:extLst>
                  <a:ext uri="{FF2B5EF4-FFF2-40B4-BE49-F238E27FC236}">
                    <a16:creationId xmlns:a16="http://schemas.microsoft.com/office/drawing/2014/main" id="{504847F9-F3DD-45C7-89FB-869FCBF15A06}"/>
                  </a:ext>
                </a:extLst>
              </p:cNvPr>
              <p:cNvCxnSpPr/>
              <p:nvPr/>
            </p:nvCxnSpPr>
            <p:spPr>
              <a:xfrm flipH="1">
                <a:off x="5398196" y="2615246"/>
                <a:ext cx="347481" cy="1732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ector recto 120">
                <a:extLst>
                  <a:ext uri="{FF2B5EF4-FFF2-40B4-BE49-F238E27FC236}">
                    <a16:creationId xmlns:a16="http://schemas.microsoft.com/office/drawing/2014/main" id="{0A30E697-8792-4C86-8EC3-EECCD09087D1}"/>
                  </a:ext>
                </a:extLst>
              </p:cNvPr>
              <p:cNvCxnSpPr>
                <a:stCxn id="136" idx="3"/>
                <a:endCxn id="137" idx="1"/>
              </p:cNvCxnSpPr>
              <p:nvPr/>
            </p:nvCxnSpPr>
            <p:spPr>
              <a:xfrm flipV="1">
                <a:off x="6050086" y="3644686"/>
                <a:ext cx="265710" cy="968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Conector recto 121">
                <a:extLst>
                  <a:ext uri="{FF2B5EF4-FFF2-40B4-BE49-F238E27FC236}">
                    <a16:creationId xmlns:a16="http://schemas.microsoft.com/office/drawing/2014/main" id="{C8647F66-6148-4919-A46D-AE1E8FCD5D03}"/>
                  </a:ext>
                </a:extLst>
              </p:cNvPr>
              <p:cNvCxnSpPr/>
              <p:nvPr/>
            </p:nvCxnSpPr>
            <p:spPr>
              <a:xfrm>
                <a:off x="4950030" y="3278491"/>
                <a:ext cx="48043" cy="1568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Conector recto 122">
                <a:extLst>
                  <a:ext uri="{FF2B5EF4-FFF2-40B4-BE49-F238E27FC236}">
                    <a16:creationId xmlns:a16="http://schemas.microsoft.com/office/drawing/2014/main" id="{8E08E442-1E6D-414C-8233-2D4B8D683E27}"/>
                  </a:ext>
                </a:extLst>
              </p:cNvPr>
              <p:cNvCxnSpPr/>
              <p:nvPr/>
            </p:nvCxnSpPr>
            <p:spPr>
              <a:xfrm>
                <a:off x="5782753" y="4039925"/>
                <a:ext cx="134790" cy="1458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Conector recto 123">
                <a:extLst>
                  <a:ext uri="{FF2B5EF4-FFF2-40B4-BE49-F238E27FC236}">
                    <a16:creationId xmlns:a16="http://schemas.microsoft.com/office/drawing/2014/main" id="{CD4AB50A-58A0-4A4F-A505-2709DD1F413A}"/>
                  </a:ext>
                </a:extLst>
              </p:cNvPr>
              <p:cNvCxnSpPr/>
              <p:nvPr/>
            </p:nvCxnSpPr>
            <p:spPr>
              <a:xfrm>
                <a:off x="3160753" y="4858221"/>
                <a:ext cx="245407" cy="1612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ector recto 124">
                <a:extLst>
                  <a:ext uri="{FF2B5EF4-FFF2-40B4-BE49-F238E27FC236}">
                    <a16:creationId xmlns:a16="http://schemas.microsoft.com/office/drawing/2014/main" id="{393E2795-1D1B-49B4-AF95-1A0B77ED0CEA}"/>
                  </a:ext>
                </a:extLst>
              </p:cNvPr>
              <p:cNvCxnSpPr/>
              <p:nvPr/>
            </p:nvCxnSpPr>
            <p:spPr>
              <a:xfrm>
                <a:off x="4861025" y="5356064"/>
                <a:ext cx="178012" cy="12384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Conector recto 125">
                <a:extLst>
                  <a:ext uri="{FF2B5EF4-FFF2-40B4-BE49-F238E27FC236}">
                    <a16:creationId xmlns:a16="http://schemas.microsoft.com/office/drawing/2014/main" id="{279A4974-3FFC-4B84-8C11-EDCEA1416ED4}"/>
                  </a:ext>
                </a:extLst>
              </p:cNvPr>
              <p:cNvCxnSpPr/>
              <p:nvPr/>
            </p:nvCxnSpPr>
            <p:spPr>
              <a:xfrm>
                <a:off x="6006743" y="5934564"/>
                <a:ext cx="176198" cy="1992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onector recto 126">
                <a:extLst>
                  <a:ext uri="{FF2B5EF4-FFF2-40B4-BE49-F238E27FC236}">
                    <a16:creationId xmlns:a16="http://schemas.microsoft.com/office/drawing/2014/main" id="{3D24C79C-2E07-4D37-B3E2-2CF91DF8AF8C}"/>
                  </a:ext>
                </a:extLst>
              </p:cNvPr>
              <p:cNvCxnSpPr>
                <a:endCxn id="142" idx="0"/>
              </p:cNvCxnSpPr>
              <p:nvPr/>
            </p:nvCxnSpPr>
            <p:spPr>
              <a:xfrm flipH="1">
                <a:off x="3369018" y="5497482"/>
                <a:ext cx="570499" cy="7637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Conector recto 127">
                <a:extLst>
                  <a:ext uri="{FF2B5EF4-FFF2-40B4-BE49-F238E27FC236}">
                    <a16:creationId xmlns:a16="http://schemas.microsoft.com/office/drawing/2014/main" id="{5C53DCDA-3BBC-41BA-BD0B-F91112CE8429}"/>
                  </a:ext>
                </a:extLst>
              </p:cNvPr>
              <p:cNvCxnSpPr/>
              <p:nvPr/>
            </p:nvCxnSpPr>
            <p:spPr>
              <a:xfrm flipV="1">
                <a:off x="2502671" y="5375773"/>
                <a:ext cx="903489" cy="1739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Conector recto 128">
                <a:extLst>
                  <a:ext uri="{FF2B5EF4-FFF2-40B4-BE49-F238E27FC236}">
                    <a16:creationId xmlns:a16="http://schemas.microsoft.com/office/drawing/2014/main" id="{66451A8F-1BA2-47E4-8CC8-10F3DBEECD4F}"/>
                  </a:ext>
                </a:extLst>
              </p:cNvPr>
              <p:cNvCxnSpPr>
                <a:endCxn id="144" idx="0"/>
              </p:cNvCxnSpPr>
              <p:nvPr/>
            </p:nvCxnSpPr>
            <p:spPr>
              <a:xfrm flipH="1">
                <a:off x="1490597" y="6047818"/>
                <a:ext cx="90381" cy="2133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91077455-7E8E-4BE0-84A3-BF7BAB0140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946" y="1540859"/>
            <a:ext cx="4318148" cy="509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82" grpId="0"/>
      <p:bldP spid="8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00EB958-6E36-4A82-8AD8-30B374766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7805C-441A-4719-915D-E97A07C63338}" type="slidenum">
              <a:rPr lang="es-UY" smtClean="0"/>
              <a:pPr>
                <a:defRPr/>
              </a:pPr>
              <a:t>25</a:t>
            </a:fld>
            <a:endParaRPr lang="es-UY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B151B19-E6BE-4473-900A-32C575109C0B}"/>
              </a:ext>
            </a:extLst>
          </p:cNvPr>
          <p:cNvSpPr/>
          <p:nvPr/>
        </p:nvSpPr>
        <p:spPr>
          <a:xfrm>
            <a:off x="2358914" y="787400"/>
            <a:ext cx="79496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000" b="1" i="1" dirty="0"/>
              <a:t>A modo de cierre…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FEA8EC9-736B-4906-882A-3B8C4D85FC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" r="1555" b="3973"/>
          <a:stretch/>
        </p:blipFill>
        <p:spPr>
          <a:xfrm>
            <a:off x="2446843" y="1515004"/>
            <a:ext cx="7066653" cy="508312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F0718E9-DDE0-4B3C-B68D-D15A86A3CF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184" y="1630806"/>
            <a:ext cx="3755885" cy="485152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4EFD552-4835-4ECF-87F3-5F50B4401F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78" y="1630806"/>
            <a:ext cx="3955855" cy="485152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7BBDE3E-75C6-4C88-A3D8-110DFE95CE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79" y="1518374"/>
            <a:ext cx="3955855" cy="5120359"/>
          </a:xfrm>
          <a:prstGeom prst="rect">
            <a:avLst/>
          </a:prstGeom>
        </p:spPr>
      </p:pic>
      <p:pic>
        <p:nvPicPr>
          <p:cNvPr id="20" name="Imagen 19">
            <a:hlinkClick r:id="rId7"/>
            <a:extLst>
              <a:ext uri="{FF2B5EF4-FFF2-40B4-BE49-F238E27FC236}">
                <a16:creationId xmlns:a16="http://schemas.microsoft.com/office/drawing/2014/main" id="{7E2F40B5-CCEB-4DCA-99BD-9E459DA0B4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185" y="1515004"/>
            <a:ext cx="3829962" cy="512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1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2706419" y="5963496"/>
            <a:ext cx="77162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i="1" dirty="0">
                <a:latin typeface="+mn-lt"/>
              </a:rPr>
              <a:t>Correo electrónico		</a:t>
            </a:r>
            <a:r>
              <a:rPr lang="es-ES" sz="2200" i="1" dirty="0">
                <a:latin typeface="+mn-lt"/>
                <a:hlinkClick r:id="rId3"/>
              </a:rPr>
              <a:t>alsua@outlook.com</a:t>
            </a:r>
            <a:endParaRPr lang="es-ES" sz="2200" b="1" i="1" dirty="0">
              <a:latin typeface="+mj-lt"/>
            </a:endParaRPr>
          </a:p>
        </p:txBody>
      </p:sp>
      <p:sp>
        <p:nvSpPr>
          <p:cNvPr id="6144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509588" y="787400"/>
            <a:ext cx="7794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0962D6-C8BC-4EEF-8FBD-7DCB871009AC}" type="slidenum">
              <a:rPr lang="es-UY" smtClean="0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s-UY">
              <a:solidFill>
                <a:srgbClr val="FEFFFF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706419" y="4590987"/>
            <a:ext cx="643637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UY" sz="5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MUCHAS GRACIAS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419" y="708798"/>
            <a:ext cx="6866020" cy="343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00EB958-6E36-4A82-8AD8-30B374766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7805C-441A-4719-915D-E97A07C63338}" type="slidenum">
              <a:rPr lang="es-UY" smtClean="0"/>
              <a:pPr>
                <a:defRPr/>
              </a:pPr>
              <a:t>3</a:t>
            </a:fld>
            <a:endParaRPr lang="es-UY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B151B19-E6BE-4473-900A-32C575109C0B}"/>
              </a:ext>
            </a:extLst>
          </p:cNvPr>
          <p:cNvSpPr/>
          <p:nvPr/>
        </p:nvSpPr>
        <p:spPr>
          <a:xfrm>
            <a:off x="2358914" y="787400"/>
            <a:ext cx="79496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000" b="1" i="1" dirty="0"/>
              <a:t>Recorrido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7DD098F-91FB-41AC-A116-AD132F80C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4943" y="1850132"/>
            <a:ext cx="5627331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defTabSz="685800">
              <a:buFont typeface="Arial" panose="020B0604020202020204" pitchFamily="34" charset="0"/>
              <a:buChar char="•"/>
            </a:pPr>
            <a:r>
              <a:rPr lang="es-ES" sz="2400" dirty="0">
                <a:cs typeface="Calibri" panose="020F0502020204030204" pitchFamily="34" charset="0"/>
              </a:rPr>
              <a:t>Enfoque tradicional de energía</a:t>
            </a:r>
            <a:endParaRPr lang="es-UY" sz="240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D36083-FBCA-4551-97ED-8BD308A15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5537" y="2637198"/>
            <a:ext cx="3714871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es-ES" sz="2400" i="1" dirty="0">
                <a:cs typeface="Calibri" panose="020F0502020204030204" pitchFamily="34" charset="0"/>
              </a:rPr>
              <a:t>Trabajo del rozamiento</a:t>
            </a:r>
            <a:endParaRPr lang="es-UY" sz="2400" i="1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03C564CC-5400-4536-B0CA-112873310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4943" y="4042246"/>
            <a:ext cx="10352855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defTabSz="685800">
              <a:buFont typeface="Arial" panose="020B0604020202020204" pitchFamily="34" charset="0"/>
              <a:buChar char="•"/>
            </a:pPr>
            <a:r>
              <a:rPr lang="es-ES" sz="2400" dirty="0">
                <a:cs typeface="Calibri" panose="020F0502020204030204" pitchFamily="34" charset="0"/>
              </a:rPr>
              <a:t>Enfoque moderno de energía</a:t>
            </a:r>
            <a:endParaRPr lang="es-UY" sz="2400" dirty="0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738851BA-B856-44EA-B707-652435BFCB58}"/>
              </a:ext>
            </a:extLst>
          </p:cNvPr>
          <p:cNvCxnSpPr>
            <a:cxnSpLocks/>
          </p:cNvCxnSpPr>
          <p:nvPr/>
        </p:nvCxnSpPr>
        <p:spPr>
          <a:xfrm>
            <a:off x="6962274" y="2100604"/>
            <a:ext cx="12432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4">
            <a:extLst>
              <a:ext uri="{FF2B5EF4-FFF2-40B4-BE49-F238E27FC236}">
                <a16:creationId xmlns:a16="http://schemas.microsoft.com/office/drawing/2014/main" id="{1DC6A27A-717C-431E-B3AE-54F745849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264" y="1850132"/>
            <a:ext cx="2575882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es-ES" sz="2400" i="1" dirty="0">
                <a:cs typeface="Calibri" panose="020F0502020204030204" pitchFamily="34" charset="0"/>
              </a:rPr>
              <a:t>Limitaciones </a:t>
            </a:r>
            <a:endParaRPr lang="es-UY" sz="2400" i="1" dirty="0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B366D0DF-5752-44B1-9EE9-47B19F024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6856" y="3424264"/>
            <a:ext cx="3923419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r>
              <a:rPr lang="es-ES" sz="2400" i="1" dirty="0">
                <a:cs typeface="Calibri" panose="020F0502020204030204" pitchFamily="34" charset="0"/>
              </a:rPr>
              <a:t>Sistemas</a:t>
            </a:r>
            <a:endParaRPr lang="es-UY" sz="2400" i="1" dirty="0"/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CD6547AF-6142-41A2-8DA8-B67F61409FEA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6962274" y="2113286"/>
            <a:ext cx="1243263" cy="743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AC6553CA-05B0-4835-AF75-32733404B34E}"/>
              </a:ext>
            </a:extLst>
          </p:cNvPr>
          <p:cNvCxnSpPr>
            <a:cxnSpLocks/>
          </p:cNvCxnSpPr>
          <p:nvPr/>
        </p:nvCxnSpPr>
        <p:spPr>
          <a:xfrm>
            <a:off x="6962274" y="2106070"/>
            <a:ext cx="1138990" cy="1423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4">
            <a:extLst>
              <a:ext uri="{FF2B5EF4-FFF2-40B4-BE49-F238E27FC236}">
                <a16:creationId xmlns:a16="http://schemas.microsoft.com/office/drawing/2014/main" id="{BF675869-2D75-4A3F-AD25-9D44E71BB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4943" y="5722079"/>
            <a:ext cx="10352855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defTabSz="685800">
              <a:buFont typeface="Arial" panose="020B0604020202020204" pitchFamily="34" charset="0"/>
              <a:buChar char="•"/>
            </a:pPr>
            <a:r>
              <a:rPr lang="es-ES" sz="2400" dirty="0">
                <a:cs typeface="Calibri" panose="020F0502020204030204" pitchFamily="34" charset="0"/>
              </a:rPr>
              <a:t>Reflexiones finales</a:t>
            </a:r>
            <a:endParaRPr lang="es-UY" sz="2400" dirty="0"/>
          </a:p>
        </p:txBody>
      </p:sp>
    </p:spTree>
    <p:extLst>
      <p:ext uri="{BB962C8B-B14F-4D97-AF65-F5344CB8AC3E}">
        <p14:creationId xmlns:p14="http://schemas.microsoft.com/office/powerpoint/2010/main" val="396051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" grpId="0"/>
      <p:bldP spid="8" grpId="0"/>
      <p:bldP spid="12" grpId="0"/>
      <p:bldP spid="14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4079776" y="2348881"/>
            <a:ext cx="584978" cy="365125"/>
          </a:xfrm>
        </p:spPr>
        <p:txBody>
          <a:bodyPr/>
          <a:lstStyle/>
          <a:p>
            <a:fld id="{AA7E89D5-0906-4C91-8C2C-BEB193C6BA3A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3927396" y="686039"/>
            <a:ext cx="47925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000" b="1" i="1" dirty="0"/>
              <a:t>Un poco de historia</a:t>
            </a:r>
          </a:p>
        </p:txBody>
      </p:sp>
      <p:pic>
        <p:nvPicPr>
          <p:cNvPr id="6" name="Imagen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760" y="3089866"/>
            <a:ext cx="7452320" cy="1152583"/>
          </a:xfrm>
          <a:prstGeom prst="rect">
            <a:avLst/>
          </a:prstGeom>
        </p:spPr>
      </p:pic>
      <p:pic>
        <p:nvPicPr>
          <p:cNvPr id="8" name="Imagen 7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537" y="4252169"/>
            <a:ext cx="4015719" cy="1153314"/>
          </a:xfrm>
          <a:prstGeom prst="rect">
            <a:avLst/>
          </a:prstGeom>
        </p:spPr>
      </p:pic>
      <p:pic>
        <p:nvPicPr>
          <p:cNvPr id="10" name="Imagen 9">
            <a:hlinkClick r:id="rId6"/>
          </p:cNvPr>
          <p:cNvPicPr>
            <a:picLocks noChangeAspect="1"/>
          </p:cNvPicPr>
          <p:nvPr/>
        </p:nvPicPr>
        <p:blipFill rotWithShape="1">
          <a:blip r:embed="rId7"/>
          <a:srcRect r="13692"/>
          <a:stretch/>
        </p:blipFill>
        <p:spPr>
          <a:xfrm>
            <a:off x="2619536" y="1375365"/>
            <a:ext cx="7398769" cy="1714500"/>
          </a:xfrm>
          <a:prstGeom prst="rect">
            <a:avLst/>
          </a:prstGeom>
        </p:spPr>
      </p:pic>
      <p:pic>
        <p:nvPicPr>
          <p:cNvPr id="11" name="Imagen 10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1729" y="4252169"/>
            <a:ext cx="4534454" cy="1195900"/>
          </a:xfrm>
          <a:prstGeom prst="rect">
            <a:avLst/>
          </a:prstGeom>
        </p:spPr>
      </p:pic>
      <p:pic>
        <p:nvPicPr>
          <p:cNvPr id="3" name="Imagen 2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3063" y="5404753"/>
            <a:ext cx="3903593" cy="1069137"/>
          </a:xfrm>
          <a:prstGeom prst="rect">
            <a:avLst/>
          </a:prstGeom>
        </p:spPr>
      </p:pic>
      <p:pic>
        <p:nvPicPr>
          <p:cNvPr id="9" name="Imagen 8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61729" y="5404752"/>
            <a:ext cx="4534454" cy="1453248"/>
          </a:xfrm>
          <a:prstGeom prst="rect">
            <a:avLst/>
          </a:prstGeom>
        </p:spPr>
      </p:pic>
      <p:pic>
        <p:nvPicPr>
          <p:cNvPr id="12" name="Imagen 11">
            <a:hlinkClick r:id="rId14"/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/>
          <a:stretch/>
        </p:blipFill>
        <p:spPr>
          <a:xfrm>
            <a:off x="2983653" y="1345543"/>
            <a:ext cx="6546185" cy="5488369"/>
          </a:xfrm>
          <a:prstGeom prst="rect">
            <a:avLst/>
          </a:prstGeom>
        </p:spPr>
      </p:pic>
      <p:sp>
        <p:nvSpPr>
          <p:cNvPr id="13" name="Marcador de número de diapositiva 1"/>
          <p:cNvSpPr txBox="1">
            <a:spLocks/>
          </p:cNvSpPr>
          <p:nvPr/>
        </p:nvSpPr>
        <p:spPr bwMode="gray">
          <a:xfrm>
            <a:off x="731084" y="730008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UY" dirty="0"/>
              <a:t>2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CC4B200-CF0C-4E33-929C-D1DFA5669B4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94386" y="1240037"/>
            <a:ext cx="4124717" cy="545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67EB0B4-36DA-4140-811C-A41DC6F80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7805C-441A-4719-915D-E97A07C63338}" type="slidenum">
              <a:rPr lang="es-UY" smtClean="0"/>
              <a:pPr>
                <a:defRPr/>
              </a:pPr>
              <a:t>5</a:t>
            </a:fld>
            <a:endParaRPr lang="es-UY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E23D478-CBF5-462B-944C-F8910616F8DB}"/>
              </a:ext>
            </a:extLst>
          </p:cNvPr>
          <p:cNvSpPr/>
          <p:nvPr/>
        </p:nvSpPr>
        <p:spPr>
          <a:xfrm>
            <a:off x="2475292" y="826655"/>
            <a:ext cx="79496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000" b="1" i="1" dirty="0"/>
              <a:t>Enfoque tradicional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1DC829-9631-4E91-BE19-CCE7C95CF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524" y="3658321"/>
            <a:ext cx="3687535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es-ES" sz="2400" b="1" i="1" dirty="0">
                <a:cs typeface="Calibri" panose="020F0502020204030204" pitchFamily="34" charset="0"/>
              </a:rPr>
              <a:t>Leyes de Newton</a:t>
            </a:r>
            <a:endParaRPr lang="es-UY" sz="2400" b="1" i="1" dirty="0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2DDD037F-228E-4CAF-9E81-1F3B24E0A7E1}"/>
              </a:ext>
            </a:extLst>
          </p:cNvPr>
          <p:cNvCxnSpPr>
            <a:cxnSpLocks/>
          </p:cNvCxnSpPr>
          <p:nvPr/>
        </p:nvCxnSpPr>
        <p:spPr>
          <a:xfrm flipV="1">
            <a:off x="3958807" y="2749111"/>
            <a:ext cx="1403745" cy="1055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3B660F47-4D62-4A9F-887A-154A385432F0}"/>
              </a:ext>
            </a:extLst>
          </p:cNvPr>
          <p:cNvCxnSpPr>
            <a:cxnSpLocks/>
          </p:cNvCxnSpPr>
          <p:nvPr/>
        </p:nvCxnSpPr>
        <p:spPr>
          <a:xfrm>
            <a:off x="3958807" y="3905245"/>
            <a:ext cx="14594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">
            <a:extLst>
              <a:ext uri="{FF2B5EF4-FFF2-40B4-BE49-F238E27FC236}">
                <a16:creationId xmlns:a16="http://schemas.microsoft.com/office/drawing/2014/main" id="{61B3F67C-9894-4872-B3FE-5FFB77292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8959" y="2360206"/>
            <a:ext cx="5914891" cy="80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es-ES" sz="2400" i="1" dirty="0">
                <a:cs typeface="Calibri" panose="020F0502020204030204" pitchFamily="34" charset="0"/>
              </a:rPr>
              <a:t>Trabajo de una fuerza y conservación de la energía mecánica</a:t>
            </a:r>
            <a:endParaRPr lang="es-UY" sz="2400" i="1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0A204AB4-3CE5-493D-B4BA-DD342345A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602" y="3692947"/>
            <a:ext cx="5914891" cy="80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es-ES" sz="2400" i="1" dirty="0">
                <a:cs typeface="Calibri" panose="020F0502020204030204" pitchFamily="34" charset="0"/>
              </a:rPr>
              <a:t>Impulso de una fuerza y conservación de la cantidad de movimiento</a:t>
            </a:r>
            <a:endParaRPr lang="es-UY" sz="2400" i="1" dirty="0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C639A0A9-8558-492B-87B9-0F7246926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1580" y="4997157"/>
            <a:ext cx="6219351" cy="80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es-ES" sz="2400" i="1" dirty="0">
                <a:cs typeface="Calibri" panose="020F0502020204030204" pitchFamily="34" charset="0"/>
              </a:rPr>
              <a:t>Torque de una fuerza y conservación de la cantidad de movimiento angular</a:t>
            </a:r>
            <a:endParaRPr lang="es-UY" sz="2400" i="1" dirty="0"/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1CE21BC8-6AE3-4031-ACDA-94E508C21B07}"/>
              </a:ext>
            </a:extLst>
          </p:cNvPr>
          <p:cNvCxnSpPr>
            <a:cxnSpLocks/>
          </p:cNvCxnSpPr>
          <p:nvPr/>
        </p:nvCxnSpPr>
        <p:spPr>
          <a:xfrm>
            <a:off x="3886839" y="4041469"/>
            <a:ext cx="1197780" cy="1318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>
            <a:extLst>
              <a:ext uri="{FF2B5EF4-FFF2-40B4-BE49-F238E27FC236}">
                <a16:creationId xmlns:a16="http://schemas.microsoft.com/office/drawing/2014/main" id="{93DFACA9-9869-4BFF-ABBF-5D833AB2C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544" y="6110224"/>
            <a:ext cx="5903896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es-ES" sz="2400" b="1" i="1" dirty="0">
                <a:cs typeface="Calibri" panose="020F0502020204030204" pitchFamily="34" charset="0"/>
              </a:rPr>
              <a:t>Principios de la termodinámica</a:t>
            </a:r>
            <a:endParaRPr lang="es-UY" sz="2400" b="1" i="1" dirty="0"/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ABBF3E0B-2A7B-49A3-BDFD-CD4D6621D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783" y="1861614"/>
            <a:ext cx="3687535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es-ES" sz="2400" b="1" i="1" dirty="0">
                <a:cs typeface="Calibri" panose="020F0502020204030204" pitchFamily="34" charset="0"/>
              </a:rPr>
              <a:t>Cinemática</a:t>
            </a:r>
            <a:endParaRPr lang="es-UY" sz="2400" b="1" i="1" dirty="0"/>
          </a:p>
        </p:txBody>
      </p:sp>
    </p:spTree>
    <p:extLst>
      <p:ext uri="{BB962C8B-B14F-4D97-AF65-F5344CB8AC3E}">
        <p14:creationId xmlns:p14="http://schemas.microsoft.com/office/powerpoint/2010/main" val="44925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0" grpId="0"/>
      <p:bldP spid="11" grpId="0"/>
      <p:bldP spid="15" grpId="0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67EB0B4-36DA-4140-811C-A41DC6F80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7805C-441A-4719-915D-E97A07C63338}" type="slidenum">
              <a:rPr lang="es-UY" smtClean="0"/>
              <a:pPr>
                <a:defRPr/>
              </a:pPr>
              <a:t>6</a:t>
            </a:fld>
            <a:endParaRPr lang="es-UY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E23D478-CBF5-462B-944C-F8910616F8DB}"/>
              </a:ext>
            </a:extLst>
          </p:cNvPr>
          <p:cNvSpPr/>
          <p:nvPr/>
        </p:nvSpPr>
        <p:spPr>
          <a:xfrm>
            <a:off x="2475292" y="703252"/>
            <a:ext cx="79496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000" b="1" i="1" dirty="0"/>
              <a:t>Enfoque tradicional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1DC829-9631-4E91-BE19-CCE7C95CF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675" y="1802960"/>
            <a:ext cx="5197805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/>
            <a:r>
              <a:rPr lang="es-ES" sz="2400" dirty="0">
                <a:cs typeface="Calibri" panose="020F0502020204030204" pitchFamily="34" charset="0"/>
              </a:rPr>
              <a:t>Trabajo realizado por una fuerza</a:t>
            </a:r>
            <a:endParaRPr lang="es-UY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CE72F62E-C339-4337-97D7-50EE24AC7DDE}"/>
                  </a:ext>
                </a:extLst>
              </p:cNvPr>
              <p:cNvSpPr/>
              <p:nvPr/>
            </p:nvSpPr>
            <p:spPr>
              <a:xfrm>
                <a:off x="3540990" y="4832702"/>
                <a:ext cx="1921039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UY" sz="2600" b="0" i="1" smtClean="0">
                              <a:latin typeface="Cambria Math" panose="02040503050406030204" pitchFamily="18" charset="0"/>
                            </a:rPr>
                            <m:t>𝑛𝑒𝑡𝑎</m:t>
                          </m:r>
                        </m:sub>
                      </m:sSub>
                      <m:r>
                        <a:rPr lang="es-UY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sz="2600" b="0" i="1" smtClean="0"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es-UY" sz="2600" dirty="0"/>
              </a:p>
            </p:txBody>
          </p:sp>
        </mc:Choice>
        <mc:Fallback xmlns=""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CE72F62E-C339-4337-97D7-50EE24AC7D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990" y="4832702"/>
                <a:ext cx="1921039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939D852B-C7BB-403A-A10B-CFBDB74146AF}"/>
                  </a:ext>
                </a:extLst>
              </p:cNvPr>
              <p:cNvSpPr/>
              <p:nvPr/>
            </p:nvSpPr>
            <p:spPr>
              <a:xfrm>
                <a:off x="3433492" y="2596223"/>
                <a:ext cx="2136034" cy="1141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60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s-UY" sz="26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UY" sz="2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s-UY" sz="2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sz="2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es-UY" sz="2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s-UY" sz="2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𝑑𝑙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s-UY" sz="2600" dirty="0"/>
              </a:p>
            </p:txBody>
          </p:sp>
        </mc:Choice>
        <mc:Fallback xmlns="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939D852B-C7BB-403A-A10B-CFBDB74146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492" y="2596223"/>
                <a:ext cx="2136034" cy="11418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2DDD037F-228E-4CAF-9E81-1F3B24E0A7E1}"/>
              </a:ext>
            </a:extLst>
          </p:cNvPr>
          <p:cNvCxnSpPr>
            <a:cxnSpLocks/>
          </p:cNvCxnSpPr>
          <p:nvPr/>
        </p:nvCxnSpPr>
        <p:spPr>
          <a:xfrm flipH="1">
            <a:off x="4501510" y="3690851"/>
            <a:ext cx="1" cy="1080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ángulo 37">
                <a:extLst>
                  <a:ext uri="{FF2B5EF4-FFF2-40B4-BE49-F238E27FC236}">
                    <a16:creationId xmlns:a16="http://schemas.microsoft.com/office/drawing/2014/main" id="{3B71A703-3ACB-4AF5-BE74-EC2131FABDA9}"/>
                  </a:ext>
                </a:extLst>
              </p:cNvPr>
              <p:cNvSpPr/>
              <p:nvPr/>
            </p:nvSpPr>
            <p:spPr>
              <a:xfrm>
                <a:off x="7967258" y="4771505"/>
                <a:ext cx="1985031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s-UY" sz="2600" b="0" i="1" smtClean="0">
                              <a:latin typeface="Cambria Math" panose="02040503050406030204" pitchFamily="18" charset="0"/>
                            </a:rPr>
                            <m:t>𝑛𝑒𝑡𝑜</m:t>
                          </m:r>
                        </m:sub>
                      </m:sSub>
                      <m:r>
                        <a:rPr lang="es-UY" sz="2600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es-UY" sz="2600" i="1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s-UY" sz="2600" dirty="0"/>
              </a:p>
            </p:txBody>
          </p:sp>
        </mc:Choice>
        <mc:Fallback xmlns="">
          <p:sp>
            <p:nvSpPr>
              <p:cNvPr id="38" name="Rectángulo 37">
                <a:extLst>
                  <a:ext uri="{FF2B5EF4-FFF2-40B4-BE49-F238E27FC236}">
                    <a16:creationId xmlns:a16="http://schemas.microsoft.com/office/drawing/2014/main" id="{3B71A703-3ACB-4AF5-BE74-EC2131FABD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258" y="4771505"/>
                <a:ext cx="198503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3B660F47-4D62-4A9F-887A-154A385432F0}"/>
              </a:ext>
            </a:extLst>
          </p:cNvPr>
          <p:cNvCxnSpPr>
            <a:cxnSpLocks/>
          </p:cNvCxnSpPr>
          <p:nvPr/>
        </p:nvCxnSpPr>
        <p:spPr>
          <a:xfrm>
            <a:off x="5967323" y="5078922"/>
            <a:ext cx="16305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">
            <a:extLst>
              <a:ext uri="{FF2B5EF4-FFF2-40B4-BE49-F238E27FC236}">
                <a16:creationId xmlns:a16="http://schemas.microsoft.com/office/drawing/2014/main" id="{61B3F67C-9894-4872-B3FE-5FFB77292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0118" y="5536506"/>
            <a:ext cx="5197805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es-ES" sz="2400" i="1" dirty="0">
                <a:cs typeface="Calibri" panose="020F0502020204030204" pitchFamily="34" charset="0"/>
              </a:rPr>
              <a:t>Teorema trabajo-energía</a:t>
            </a:r>
            <a:endParaRPr lang="es-UY" sz="2400" i="1" dirty="0"/>
          </a:p>
        </p:txBody>
      </p:sp>
    </p:spTree>
    <p:extLst>
      <p:ext uri="{BB962C8B-B14F-4D97-AF65-F5344CB8AC3E}">
        <p14:creationId xmlns:p14="http://schemas.microsoft.com/office/powerpoint/2010/main" val="321776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38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67EB0B4-36DA-4140-811C-A41DC6F80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7805C-441A-4719-915D-E97A07C63338}" type="slidenum">
              <a:rPr lang="es-UY" smtClean="0"/>
              <a:pPr>
                <a:defRPr/>
              </a:pPr>
              <a:t>7</a:t>
            </a:fld>
            <a:endParaRPr lang="es-UY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E23D478-CBF5-462B-944C-F8910616F8DB}"/>
              </a:ext>
            </a:extLst>
          </p:cNvPr>
          <p:cNvSpPr/>
          <p:nvPr/>
        </p:nvSpPr>
        <p:spPr>
          <a:xfrm>
            <a:off x="2121174" y="769858"/>
            <a:ext cx="79496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000" b="1" i="1" dirty="0"/>
              <a:t>Limitaciones </a:t>
            </a:r>
          </a:p>
        </p:txBody>
      </p:sp>
      <p:pic>
        <p:nvPicPr>
          <p:cNvPr id="15" name="Imagen 84">
            <a:extLst>
              <a:ext uri="{FF2B5EF4-FFF2-40B4-BE49-F238E27FC236}">
                <a16:creationId xmlns:a16="http://schemas.microsoft.com/office/drawing/2014/main" id="{F9C85BA6-5BB3-419B-AEF0-8B4F06499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353" y="1742755"/>
            <a:ext cx="9779838" cy="360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AEC37502-255D-4108-BF4C-56815D369E6C}"/>
                  </a:ext>
                </a:extLst>
              </p:cNvPr>
              <p:cNvSpPr/>
              <p:nvPr/>
            </p:nvSpPr>
            <p:spPr>
              <a:xfrm>
                <a:off x="4826046" y="5592008"/>
                <a:ext cx="2285754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b="0" i="1" smtClean="0">
                              <a:latin typeface="Cambria Math" panose="02040503050406030204" pitchFamily="18" charset="0"/>
                            </a:rPr>
                            <m:t>¿</m:t>
                          </m:r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s-UY" sz="2600" b="0" i="1" smtClean="0">
                              <a:latin typeface="Cambria Math" panose="02040503050406030204" pitchFamily="18" charset="0"/>
                            </a:rPr>
                            <m:t>𝑛𝑒𝑡𝑜</m:t>
                          </m:r>
                        </m:sub>
                      </m:sSub>
                      <m:r>
                        <a:rPr lang="es-UY" sz="2600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es-UY" sz="26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s-UY" sz="26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s-UY" sz="2600" dirty="0"/>
              </a:p>
            </p:txBody>
          </p:sp>
        </mc:Choice>
        <mc:Fallback xmlns="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AEC37502-255D-4108-BF4C-56815D369E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046" y="5592008"/>
                <a:ext cx="2285754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n 8">
            <a:extLst>
              <a:ext uri="{FF2B5EF4-FFF2-40B4-BE49-F238E27FC236}">
                <a16:creationId xmlns:a16="http://schemas.microsoft.com/office/drawing/2014/main" id="{C580B896-BD24-47C0-AD22-313151EDC7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5353" y="1915213"/>
            <a:ext cx="9714805" cy="325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7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89D5-0906-4C91-8C2C-BEB193C6BA3A}" type="slidenum">
              <a:rPr lang="es-ES" smtClean="0"/>
              <a:pPr/>
              <a:t>8</a:t>
            </a:fld>
            <a:endParaRPr lang="es-E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2267722" y="644693"/>
            <a:ext cx="8255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3000" b="1" i="1" dirty="0"/>
              <a:t>Principio de la energía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id="{E2D5A87C-717C-41B3-AA6D-BC1ED9FE3B6D}"/>
                  </a:ext>
                </a:extLst>
              </p:cNvPr>
              <p:cNvSpPr/>
              <p:nvPr/>
            </p:nvSpPr>
            <p:spPr>
              <a:xfrm>
                <a:off x="6580313" y="2722005"/>
                <a:ext cx="5558894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es-UY" sz="2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UY" sz="2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s-UY" sz="2600" i="1">
                          <a:latin typeface="Cambria Math" panose="02040503050406030204" pitchFamily="18" charset="0"/>
                        </a:rPr>
                        <m:t>+…</m:t>
                      </m:r>
                      <m:r>
                        <a:rPr lang="es-UY" sz="2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sz="2600" smtClean="0">
                          <a:latin typeface="Cambria Math" panose="02040503050406030204" pitchFamily="18" charset="0"/>
                        </a:rPr>
                        <m:t>∆</m:t>
                      </m:r>
                      <m:d>
                        <m:dPr>
                          <m:ctrlPr>
                            <a:rPr lang="es-UY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s-UY" sz="2600">
                              <a:latin typeface="Cambria Math" panose="02040503050406030204" pitchFamily="18" charset="0"/>
                            </a:rPr>
                            <m:t>+∆</m:t>
                          </m:r>
                          <m:sSub>
                            <m:sSubPr>
                              <m:ctrlPr>
                                <a:rPr lang="es-UY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es-UY" sz="2600">
                              <a:latin typeface="Cambria Math" panose="02040503050406030204" pitchFamily="18" charset="0"/>
                            </a:rPr>
                            <m:t>+∆</m:t>
                          </m:r>
                          <m:sSub>
                            <m:sSubPr>
                              <m:ctrlPr>
                                <a:rPr lang="es-UY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𝑖𝑛𝑡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UY" sz="2600" dirty="0"/>
              </a:p>
            </p:txBody>
          </p:sp>
        </mc:Choice>
        <mc:Fallback xmlns=""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id="{E2D5A87C-717C-41B3-AA6D-BC1ED9FE3B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313" y="2722005"/>
                <a:ext cx="5558894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4">
            <a:extLst>
              <a:ext uri="{FF2B5EF4-FFF2-40B4-BE49-F238E27FC236}">
                <a16:creationId xmlns:a16="http://schemas.microsoft.com/office/drawing/2014/main" id="{9EBC7EB1-7FE5-41EA-AF32-FDCC0021C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9500" y="5498042"/>
            <a:ext cx="7502753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defTabSz="685800">
              <a:buFont typeface="Arial" panose="020B0604020202020204" pitchFamily="34" charset="0"/>
              <a:buChar char="•"/>
            </a:pPr>
            <a:r>
              <a:rPr lang="es-ES" sz="2400" dirty="0">
                <a:cs typeface="Calibri" panose="020F0502020204030204" pitchFamily="34" charset="0"/>
              </a:rPr>
              <a:t>Énfasis en la delimitación del sistema</a:t>
            </a:r>
            <a:endParaRPr lang="es-UY" sz="240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494073-484C-455E-83B1-2E9511CF8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9500" y="6131082"/>
            <a:ext cx="10115404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defTabSz="685800">
              <a:buFont typeface="Arial" panose="020B0604020202020204" pitchFamily="34" charset="0"/>
              <a:buChar char="•"/>
            </a:pPr>
            <a:r>
              <a:rPr lang="es-ES" sz="2400" dirty="0">
                <a:cs typeface="Calibri" panose="020F0502020204030204" pitchFamily="34" charset="0"/>
              </a:rPr>
              <a:t>Trabajo externo como una medida de intercambios energéticos</a:t>
            </a:r>
            <a:endParaRPr lang="es-UY" sz="24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7562088-95BF-466A-91BE-7DEC29054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31" y="1346519"/>
            <a:ext cx="6411182" cy="3936691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7218411B-CA46-4B05-9BB7-000B1BD6A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7202" y="3429280"/>
            <a:ext cx="5335667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es-ES" sz="2400" b="1" i="1" dirty="0">
                <a:cs typeface="Calibri" panose="020F0502020204030204" pitchFamily="34" charset="0"/>
              </a:rPr>
              <a:t>“Principio de la energía”</a:t>
            </a:r>
            <a:endParaRPr lang="es-UY" sz="2400" b="1" i="1" dirty="0"/>
          </a:p>
        </p:txBody>
      </p:sp>
    </p:spTree>
    <p:extLst>
      <p:ext uri="{BB962C8B-B14F-4D97-AF65-F5344CB8AC3E}">
        <p14:creationId xmlns:p14="http://schemas.microsoft.com/office/powerpoint/2010/main" val="85658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8" grpId="0"/>
      <p:bldP spid="3" grpId="0"/>
      <p:bldP spid="4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89D5-0906-4C91-8C2C-BEB193C6BA3A}" type="slidenum">
              <a:rPr lang="es-ES" smtClean="0"/>
              <a:pPr/>
              <a:t>9</a:t>
            </a:fld>
            <a:endParaRPr lang="es-ES" dirty="0"/>
          </a:p>
        </p:txBody>
      </p:sp>
      <p:pic>
        <p:nvPicPr>
          <p:cNvPr id="4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" b="4686"/>
          <a:stretch/>
        </p:blipFill>
        <p:spPr bwMode="auto">
          <a:xfrm>
            <a:off x="2813818" y="1332364"/>
            <a:ext cx="5929287" cy="18174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3725892" y="3352800"/>
                <a:ext cx="2510243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6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s-UY" sz="2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sz="2600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s-UY" sz="2600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892" y="3352800"/>
                <a:ext cx="251024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2378247" y="4730847"/>
                <a:ext cx="5593116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es-UY" sz="26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s-UY" sz="2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sz="2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s-UY" sz="2600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es-UY" sz="26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s-UY" sz="2600">
                          <a:latin typeface="Cambria Math" panose="02040503050406030204" pitchFamily="18" charset="0"/>
                        </a:rPr>
                        <m:t>+∆</m:t>
                      </m:r>
                      <m:sSub>
                        <m:sSub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s-UY" sz="2600">
                          <a:latin typeface="Cambria Math" panose="02040503050406030204" pitchFamily="18" charset="0"/>
                        </a:rPr>
                        <m:t>+∆</m:t>
                      </m:r>
                      <m:sSub>
                        <m:sSub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</m:oMath>
                  </m:oMathPara>
                </a14:m>
                <a:endParaRPr lang="es-UY" sz="2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247" y="4730847"/>
                <a:ext cx="5593116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errar llave 7"/>
          <p:cNvSpPr/>
          <p:nvPr/>
        </p:nvSpPr>
        <p:spPr>
          <a:xfrm>
            <a:off x="6315921" y="3394289"/>
            <a:ext cx="245323" cy="10323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Y" sz="2600"/>
          </a:p>
        </p:txBody>
      </p:sp>
      <p:grpSp>
        <p:nvGrpSpPr>
          <p:cNvPr id="12" name="Grupo 11"/>
          <p:cNvGrpSpPr/>
          <p:nvPr/>
        </p:nvGrpSpPr>
        <p:grpSpPr>
          <a:xfrm>
            <a:off x="8363069" y="5808086"/>
            <a:ext cx="3603652" cy="795451"/>
            <a:chOff x="4635624" y="5773181"/>
            <a:chExt cx="4219173" cy="7954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ángulo 9"/>
                <p:cNvSpPr/>
                <p:nvPr/>
              </p:nvSpPr>
              <p:spPr>
                <a:xfrm>
                  <a:off x="4635624" y="5854872"/>
                  <a:ext cx="4219173" cy="5531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sz="2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s-UY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UY" sz="2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Y" sz="2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s-UY" sz="2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  <m:r>
                          <a:rPr lang="es-UY" sz="2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s-UY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s-UY" sz="2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s-UY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m:rPr>
                                <m:nor/>
                              </m:rPr>
                              <a:rPr lang="es-UY" sz="2600" dirty="0">
                                <a:solidFill>
                                  <a:srgbClr val="FF0000"/>
                                </a:solidFill>
                              </a:rPr>
                              <m:t> </m:t>
                            </m:r>
                          </m:e>
                        </m:d>
                      </m:oMath>
                    </m:oMathPara>
                  </a14:m>
                  <a:endParaRPr lang="es-UY" sz="2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ángulo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5624" y="5854872"/>
                  <a:ext cx="4219173" cy="51770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Elipse 10"/>
            <p:cNvSpPr/>
            <p:nvPr/>
          </p:nvSpPr>
          <p:spPr>
            <a:xfrm>
              <a:off x="5584506" y="5773181"/>
              <a:ext cx="2543506" cy="795451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2600"/>
            </a:p>
          </p:txBody>
        </p:sp>
      </p:grpSp>
      <p:cxnSp>
        <p:nvCxnSpPr>
          <p:cNvPr id="14" name="Conector recto 13"/>
          <p:cNvCxnSpPr/>
          <p:nvPr/>
        </p:nvCxnSpPr>
        <p:spPr>
          <a:xfrm flipH="1">
            <a:off x="4765262" y="4669530"/>
            <a:ext cx="580256" cy="615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H="1">
            <a:off x="5600196" y="4692594"/>
            <a:ext cx="580256" cy="615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15"/>
              <p:cNvSpPr/>
              <p:nvPr/>
            </p:nvSpPr>
            <p:spPr>
              <a:xfrm>
                <a:off x="3725892" y="3894596"/>
                <a:ext cx="2658998" cy="524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s-UY" sz="2600" b="0" i="1" smtClean="0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es-UY" sz="26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UY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s-UY" sz="26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s-UY" sz="2600" dirty="0"/>
              </a:p>
            </p:txBody>
          </p:sp>
        </mc:Choice>
        <mc:Fallback xmlns="">
          <p:sp>
            <p:nvSpPr>
              <p:cNvPr id="16" name="Rectá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892" y="3894596"/>
                <a:ext cx="2658998" cy="5245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16"/>
              <p:cNvSpPr/>
              <p:nvPr/>
            </p:nvSpPr>
            <p:spPr>
              <a:xfrm>
                <a:off x="5506833" y="3631483"/>
                <a:ext cx="3744416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60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s-UY" sz="2600" b="0" i="1" smtClean="0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es-UY" sz="260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sz="2600" dirty="0"/>
              </a:p>
            </p:txBody>
          </p:sp>
        </mc:Choice>
        <mc:Fallback xmlns="">
          <p:sp>
            <p:nvSpPr>
              <p:cNvPr id="17" name="Rectá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833" y="3631483"/>
                <a:ext cx="3744416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ángulo 22"/>
              <p:cNvSpPr/>
              <p:nvPr/>
            </p:nvSpPr>
            <p:spPr>
              <a:xfrm>
                <a:off x="2837573" y="4753459"/>
                <a:ext cx="4580869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es-UY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UY" sz="26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s-UY" sz="2600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es-UY" sz="26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s-UY" sz="2600">
                          <a:latin typeface="Cambria Math" panose="02040503050406030204" pitchFamily="18" charset="0"/>
                        </a:rPr>
                        <m:t>+∆</m:t>
                      </m:r>
                      <m:sSub>
                        <m:sSub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s-UY" sz="2600">
                          <a:latin typeface="Cambria Math" panose="02040503050406030204" pitchFamily="18" charset="0"/>
                        </a:rPr>
                        <m:t>+∆</m:t>
                      </m:r>
                      <m:sSub>
                        <m:sSub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</m:oMath>
                  </m:oMathPara>
                </a14:m>
                <a:endParaRPr lang="es-UY" sz="2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á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573" y="4753459"/>
                <a:ext cx="4580869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ángulo 23"/>
              <p:cNvSpPr/>
              <p:nvPr/>
            </p:nvSpPr>
            <p:spPr>
              <a:xfrm>
                <a:off x="5506833" y="3615778"/>
                <a:ext cx="3744416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sz="260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s-UY" sz="2600" b="0" i="1" smtClean="0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es-UY" sz="2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s-UY" sz="260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s-UY" sz="2600" dirty="0"/>
              </a:p>
            </p:txBody>
          </p:sp>
        </mc:Choice>
        <mc:Fallback xmlns="">
          <p:sp>
            <p:nvSpPr>
              <p:cNvPr id="24" name="Rectá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833" y="3615778"/>
                <a:ext cx="3744416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24"/>
              <p:cNvSpPr/>
              <p:nvPr/>
            </p:nvSpPr>
            <p:spPr>
              <a:xfrm>
                <a:off x="3882245" y="5514985"/>
                <a:ext cx="2797304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UY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sz="26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s-UY" sz="2600" i="1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es-UY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UY" sz="2600"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s-UY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sz="2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s-UY" sz="2600" i="1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</m:oMath>
                </a14:m>
                <a:r>
                  <a:rPr lang="es-UY" sz="2600" dirty="0"/>
                  <a:t>+</a:t>
                </a:r>
                <a:r>
                  <a:rPr lang="es-UY" sz="2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UY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Y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endParaRPr lang="es-UY" sz="2600" dirty="0"/>
              </a:p>
            </p:txBody>
          </p:sp>
        </mc:Choice>
        <mc:Fallback xmlns="">
          <p:sp>
            <p:nvSpPr>
              <p:cNvPr id="25" name="Rectá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245" y="5514985"/>
                <a:ext cx="2797304" cy="492443"/>
              </a:xfrm>
              <a:prstGeom prst="rect">
                <a:avLst/>
              </a:prstGeom>
              <a:blipFill>
                <a:blip r:embed="rId11"/>
                <a:stretch>
                  <a:fillRect t="-12500" b="-3125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ángulo 25"/>
              <p:cNvSpPr/>
              <p:nvPr/>
            </p:nvSpPr>
            <p:spPr>
              <a:xfrm>
                <a:off x="4763887" y="6141606"/>
                <a:ext cx="1587294" cy="524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UY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s-UY" sz="2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s-UY" sz="2600" dirty="0"/>
              </a:p>
            </p:txBody>
          </p:sp>
        </mc:Choice>
        <mc:Fallback xmlns="">
          <p:sp>
            <p:nvSpPr>
              <p:cNvPr id="26" name="Rectá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887" y="6141606"/>
                <a:ext cx="1587294" cy="52450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Elipse 26"/>
          <p:cNvSpPr/>
          <p:nvPr/>
        </p:nvSpPr>
        <p:spPr>
          <a:xfrm>
            <a:off x="6636523" y="4764594"/>
            <a:ext cx="902605" cy="47017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sz="260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2B6EC5A-B6E5-4E0E-9C9A-ED12DD2BF312}"/>
              </a:ext>
            </a:extLst>
          </p:cNvPr>
          <p:cNvSpPr/>
          <p:nvPr/>
        </p:nvSpPr>
        <p:spPr>
          <a:xfrm>
            <a:off x="2215243" y="731335"/>
            <a:ext cx="79496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000" b="1" i="1" dirty="0"/>
              <a:t>Trabajo del rozamiento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219727BC-4EB6-4400-B564-8E31A0EB21ED}"/>
                  </a:ext>
                </a:extLst>
              </p:cNvPr>
              <p:cNvSpPr txBox="1"/>
              <p:nvPr/>
            </p:nvSpPr>
            <p:spPr>
              <a:xfrm>
                <a:off x="2813818" y="4480226"/>
                <a:ext cx="6093228" cy="1141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es-UY" sz="2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UY" sz="2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s-UY" sz="2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sz="2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  <m:r>
                            <a:rPr lang="es-UY" sz="260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sz="2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sz="2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Y" sz="2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nary>
                      <m:r>
                        <a:rPr lang="es-UY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s-UY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sz="2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r>
                            <a:rPr lang="es-UY" sz="260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sz="2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sz="2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Y" sz="2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UY" sz="2600" dirty="0"/>
              </a:p>
            </p:txBody>
          </p:sp>
        </mc:Choice>
        <mc:Fallback xmlns="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219727BC-4EB6-4400-B564-8E31A0EB2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818" y="4480226"/>
                <a:ext cx="6093228" cy="114185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EC8367-EA98-4B14-9841-C6DEF42A2CBE}"/>
                  </a:ext>
                </a:extLst>
              </p:cNvPr>
              <p:cNvSpPr txBox="1"/>
              <p:nvPr/>
            </p:nvSpPr>
            <p:spPr>
              <a:xfrm>
                <a:off x="7937641" y="4495931"/>
                <a:ext cx="3603652" cy="1141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UY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UY" sz="2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s-UY" sz="2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sz="2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sz="2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s-UY" sz="2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sz="26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</m:d>
                          <m:r>
                            <a:rPr lang="es-UY" sz="260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s-UY" sz="2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s-UY" sz="2600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FEC8367-EA98-4B14-9841-C6DEF42A2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641" y="4495931"/>
                <a:ext cx="3603652" cy="114185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Elipse 21">
            <a:extLst>
              <a:ext uri="{FF2B5EF4-FFF2-40B4-BE49-F238E27FC236}">
                <a16:creationId xmlns:a16="http://schemas.microsoft.com/office/drawing/2014/main" id="{73AD09B7-1771-4204-BBAE-784637CF7E46}"/>
              </a:ext>
            </a:extLst>
          </p:cNvPr>
          <p:cNvSpPr/>
          <p:nvPr/>
        </p:nvSpPr>
        <p:spPr>
          <a:xfrm>
            <a:off x="3607979" y="4783719"/>
            <a:ext cx="902605" cy="470174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sz="2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8E77A19A-4C4C-4E9F-B855-BC112CA11C92}"/>
                  </a:ext>
                </a:extLst>
              </p:cNvPr>
              <p:cNvSpPr/>
              <p:nvPr/>
            </p:nvSpPr>
            <p:spPr>
              <a:xfrm>
                <a:off x="3827180" y="5545834"/>
                <a:ext cx="3278590" cy="524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es-UY" sz="26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UY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UY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s-UY" sz="2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s-UY" sz="26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s-UY" sz="2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s-UY" sz="2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s-UY" sz="260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s-UY" sz="2600" dirty="0"/>
              </a:p>
            </p:txBody>
          </p:sp>
        </mc:Choice>
        <mc:Fallback xmlns=""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8E77A19A-4C4C-4E9F-B855-BC112CA11C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180" y="5545834"/>
                <a:ext cx="3278590" cy="52450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DC7DCD63-04E6-4392-B72D-C7ADA9224C07}"/>
                  </a:ext>
                </a:extLst>
              </p:cNvPr>
              <p:cNvSpPr txBox="1"/>
              <p:nvPr/>
            </p:nvSpPr>
            <p:spPr>
              <a:xfrm>
                <a:off x="6636523" y="5501082"/>
                <a:ext cx="1587295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UY" sz="26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s-UY" sz="260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s-UY" sz="2600" dirty="0"/>
              </a:p>
            </p:txBody>
          </p:sp>
        </mc:Choice>
        <mc:Fallback xmlns="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DC7DCD63-04E6-4392-B72D-C7ADA9224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523" y="5501082"/>
                <a:ext cx="1587295" cy="4924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2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 animBg="1"/>
      <p:bldP spid="16" grpId="0"/>
      <p:bldP spid="17" grpId="0"/>
      <p:bldP spid="17" grpId="1"/>
      <p:bldP spid="23" grpId="0"/>
      <p:bldP spid="23" grpId="1"/>
      <p:bldP spid="23" grpId="2"/>
      <p:bldP spid="24" grpId="0"/>
      <p:bldP spid="25" grpId="0"/>
      <p:bldP spid="25" grpId="1"/>
      <p:bldP spid="26" grpId="0"/>
      <p:bldP spid="26" grpId="1"/>
      <p:bldP spid="27" grpId="0" animBg="1"/>
      <p:bldP spid="27" grpId="1" animBg="1"/>
      <p:bldP spid="5" grpId="0"/>
      <p:bldP spid="28" grpId="0"/>
      <p:bldP spid="13" grpId="0"/>
      <p:bldP spid="22" grpId="0" animBg="1"/>
      <p:bldP spid="22" grpId="1" animBg="1"/>
      <p:bldP spid="29" grpId="0"/>
      <p:bldP spid="29" grpId="1"/>
      <p:bldP spid="30" grpId="0"/>
      <p:bldP spid="30" grpId="1"/>
    </p:bld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3282</TotalTime>
  <Words>832</Words>
  <Application>Microsoft Office PowerPoint</Application>
  <PresentationFormat>Panorámica</PresentationFormat>
  <Paragraphs>197</Paragraphs>
  <Slides>26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 Math</vt:lpstr>
      <vt:lpstr>Century Gothic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Álvaro</dc:creator>
  <cp:lastModifiedBy>Álvaro Suárez</cp:lastModifiedBy>
  <cp:revision>318</cp:revision>
  <dcterms:created xsi:type="dcterms:W3CDTF">2014-08-04T22:15:06Z</dcterms:created>
  <dcterms:modified xsi:type="dcterms:W3CDTF">2020-07-16T20:14:57Z</dcterms:modified>
</cp:coreProperties>
</file>